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_rels/notesSlide14.xml.rels" ContentType="application/vnd.openxmlformats-package.relationships+xml"/>
  <Override PartName="/ppt/notesSlides/_rels/notesSlide51.xml.rels" ContentType="application/vnd.openxmlformats-package.relationships+xml"/>
  <Override PartName="/ppt/notesSlides/_rels/notesSlide46.xml.rels" ContentType="application/vnd.openxmlformats-package.relationships+xml"/>
  <Override PartName="/ppt/notesSlides/notesSlide46.xml" ContentType="application/vnd.openxmlformats-officedocument.presentationml.notesSlide+xml"/>
  <Override PartName="/ppt/media/image17.jpeg" ContentType="image/jpeg"/>
  <Override PartName="/ppt/media/image14.jpeg" ContentType="image/jpeg"/>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89"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90"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91"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92" name="PlaceHolder 5"/>
          <p:cNvSpPr>
            <a:spLocks noGrp="1"/>
          </p:cNvSpPr>
          <p:nvPr>
            <p:ph type="sldNum"/>
          </p:nvPr>
        </p:nvSpPr>
        <p:spPr>
          <a:xfrm>
            <a:off x="4399200" y="9555480"/>
            <a:ext cx="3372840" cy="502560"/>
          </a:xfrm>
          <a:prstGeom prst="rect">
            <a:avLst/>
          </a:prstGeom>
        </p:spPr>
        <p:txBody>
          <a:bodyPr lIns="0" rIns="0" tIns="0" bIns="0" anchor="b"/>
          <a:p>
            <a:pPr algn="r"/>
            <a:fld id="{E8FCA44E-0B3F-41A8-82A2-889002C8F757}"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body"/>
          </p:nvPr>
        </p:nvSpPr>
        <p:spPr>
          <a:xfrm>
            <a:off x="685800" y="4400640"/>
            <a:ext cx="5485680" cy="359964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193"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9A27A56-62E7-4070-9C8F-93C5A8577F96}"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body"/>
          </p:nvPr>
        </p:nvSpPr>
        <p:spPr>
          <a:xfrm>
            <a:off x="685800" y="4400640"/>
            <a:ext cx="5485680" cy="3599640"/>
          </a:xfrm>
          <a:prstGeom prst="rect">
            <a:avLst/>
          </a:prstGeom>
        </p:spPr>
        <p:txBody>
          <a:bodyPr lIns="0" rIns="0" tIns="0" bIns="0"/>
          <a:p>
            <a:r>
              <a:rPr b="0" lang="en-US" sz="2000" spc="-1" strike="noStrike">
                <a:solidFill>
                  <a:srgbClr val="000000"/>
                </a:solidFill>
                <a:uFill>
                  <a:solidFill>
                    <a:srgbClr val="ffffff"/>
                  </a:solidFill>
                </a:uFill>
                <a:latin typeface="Arial"/>
              </a:rPr>
              <a:t>Show pubpeer website here for a short demo</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Just go to the featured section</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Especially helpful when it is OUTSIDE of your university</a:t>
            </a:r>
            <a:endParaRPr b="0" lang="en-US" sz="2000" spc="-1" strike="noStrike">
              <a:solidFill>
                <a:srgbClr val="000000"/>
              </a:solidFill>
              <a:uFill>
                <a:solidFill>
                  <a:srgbClr val="ffffff"/>
                </a:solidFill>
              </a:uFill>
              <a:latin typeface="Arial"/>
            </a:endParaRPr>
          </a:p>
        </p:txBody>
      </p:sp>
      <p:sp>
        <p:nvSpPr>
          <p:cNvPr id="195"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9F227C6-2B1F-427F-A980-B9E5AB45B1B1}"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body"/>
          </p:nvPr>
        </p:nvSpPr>
        <p:spPr>
          <a:xfrm>
            <a:off x="685800" y="4400640"/>
            <a:ext cx="5485680" cy="359964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197" name="CustomShape 2"/>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A4DFA08-9710-469F-BD3A-C071D2A12135}"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41" name="PlaceHolder 5"/>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43" name="PlaceHolder 7"/>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63" name="PlaceHolder 3"/>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64" name="PlaceHolder 4"/>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0" name="PlaceHolder 5"/>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5" name="PlaceHolder 5"/>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87" name="PlaceHolder 7"/>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solidFill>
                <a:srgbClr val="ffffff"/>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44" t="0" r="0" b="0"/>
          <a:stretch/>
        </p:blipFill>
        <p:spPr>
          <a:xfrm>
            <a:off x="0" y="2669760"/>
            <a:ext cx="403488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904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rIns="0" tIns="0" bIns="0" anchor="ctr"/>
          <a:p>
            <a:r>
              <a:rPr b="0" lang="en-US" sz="1800" spc="-1" strike="noStrike">
                <a:solidFill>
                  <a:srgbClr val="ffffff"/>
                </a:solidFill>
                <a:uFill>
                  <a:solidFill>
                    <a:srgbClr val="ffffff"/>
                  </a:solidFill>
                </a:uFill>
                <a:latin typeface="Arial"/>
              </a:rPr>
              <a:t>Click to edit the title text format</a:t>
            </a:r>
            <a:endParaRPr b="0" lang="en-US" sz="1800" spc="-1" strike="noStrike">
              <a:solidFill>
                <a:srgbClr val="ffffff"/>
              </a:solidFill>
              <a:uFill>
                <a:solidFill>
                  <a:srgbClr val="ffffff"/>
                </a:solidFill>
              </a:uFill>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44" t="0" r="0" b="0"/>
          <a:stretch/>
        </p:blipFill>
        <p:spPr>
          <a:xfrm>
            <a:off x="0" y="2669760"/>
            <a:ext cx="4034880" cy="4187520"/>
          </a:xfrm>
          <a:prstGeom prst="rect">
            <a:avLst/>
          </a:prstGeom>
          <a:ln>
            <a:noFill/>
          </a:ln>
        </p:spPr>
      </p:pic>
      <p:pic>
        <p:nvPicPr>
          <p:cNvPr id="45" name="Picture 6" descr=""/>
          <p:cNvPicPr/>
          <p:nvPr/>
        </p:nvPicPr>
        <p:blipFill>
          <a:blip r:embed="rId4"/>
          <a:srcRect l="35647" t="0" r="0" b="0"/>
          <a:stretch/>
        </p:blipFill>
        <p:spPr>
          <a:xfrm>
            <a:off x="0" y="2892240"/>
            <a:ext cx="1521720" cy="2364840"/>
          </a:xfrm>
          <a:prstGeom prst="rect">
            <a:avLst/>
          </a:prstGeom>
          <a:ln>
            <a:noFill/>
          </a:ln>
        </p:spPr>
      </p:pic>
      <p:sp>
        <p:nvSpPr>
          <p:cNvPr id="46" name="CustomShape 1"/>
          <p:cNvSpPr/>
          <p:nvPr/>
        </p:nvSpPr>
        <p:spPr>
          <a:xfrm>
            <a:off x="8609040" y="1676520"/>
            <a:ext cx="2818800" cy="281880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720" cy="1140840"/>
          </a:xfrm>
          <a:prstGeom prst="rect">
            <a:avLst/>
          </a:prstGeom>
          <a:ln>
            <a:noFill/>
          </a:ln>
        </p:spPr>
      </p:pic>
      <p:pic>
        <p:nvPicPr>
          <p:cNvPr id="48" name="Picture 9" descr=""/>
          <p:cNvPicPr/>
          <p:nvPr/>
        </p:nvPicPr>
        <p:blipFill>
          <a:blip r:embed="rId6"/>
          <a:srcRect l="0" t="0" r="0" b="23333"/>
          <a:stretch/>
        </p:blipFill>
        <p:spPr>
          <a:xfrm>
            <a:off x="8609040" y="6095880"/>
            <a:ext cx="992880" cy="761400"/>
          </a:xfrm>
          <a:prstGeom prst="rect">
            <a:avLst/>
          </a:prstGeom>
          <a:ln>
            <a:noFill/>
          </a:ln>
        </p:spPr>
      </p:pic>
      <p:sp>
        <p:nvSpPr>
          <p:cNvPr id="4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hyperlink" Target="http://login.presenterswall.com/timelineItem/showItem/?id=27850" TargetMode="External"/><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1154880" y="88884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Responsible research conduct</a:t>
            </a:r>
            <a:endParaRPr b="0" lang="en-US" sz="7200" spc="-1" strike="noStrike">
              <a:solidFill>
                <a:srgbClr val="ffffff"/>
              </a:solidFill>
              <a:uFill>
                <a:solidFill>
                  <a:srgbClr val="ffffff"/>
                </a:solidFill>
              </a:uFill>
              <a:latin typeface="Arial"/>
            </a:endParaRPr>
          </a:p>
        </p:txBody>
      </p:sp>
      <p:sp>
        <p:nvSpPr>
          <p:cNvPr id="94" name="CustomShape 2"/>
          <p:cNvSpPr/>
          <p:nvPr/>
        </p:nvSpPr>
        <p:spPr>
          <a:xfrm>
            <a:off x="1154880" y="4218480"/>
            <a:ext cx="8825040" cy="14958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001"/>
              </a:spcBef>
            </a:pPr>
            <a:r>
              <a:rPr b="0" lang="en-US" sz="2000" spc="-1" strike="noStrike" cap="all">
                <a:solidFill>
                  <a:srgbClr val="ef53a5"/>
                </a:solidFill>
                <a:uFill>
                  <a:solidFill>
                    <a:srgbClr val="ffffff"/>
                  </a:solidFill>
                </a:uFill>
                <a:latin typeface="Century Gothic"/>
              </a:rPr>
              <a:t>Chris HJ Hartgerink</a:t>
            </a:r>
            <a:endParaRPr b="0" lang="en-US" sz="2000" spc="-1" strike="noStrike">
              <a:solidFill>
                <a:srgbClr val="ffffff"/>
              </a:solidFill>
              <a:uFill>
                <a:solidFill>
                  <a:srgbClr val="ffffff"/>
                </a:solidFill>
              </a:uFill>
              <a:latin typeface="Arial"/>
            </a:endParaRPr>
          </a:p>
          <a:p>
            <a:pPr>
              <a:lnSpc>
                <a:spcPct val="100000"/>
              </a:lnSpc>
              <a:spcBef>
                <a:spcPts val="1001"/>
              </a:spcBef>
            </a:pPr>
            <a:r>
              <a:rPr b="0" lang="en-US" sz="2000" spc="-1" strike="noStrike" cap="all">
                <a:solidFill>
                  <a:srgbClr val="ef53a5"/>
                </a:solidFill>
                <a:uFill>
                  <a:solidFill>
                    <a:srgbClr val="ffffff"/>
                  </a:solidFill>
                </a:uFill>
                <a:latin typeface="Century Gothic"/>
              </a:rPr>
              <a:t>October 4, 2017</a:t>
            </a:r>
            <a:endParaRPr b="0" lang="en-US" sz="2000" spc="-1" strike="noStrike">
              <a:solidFill>
                <a:srgbClr val="ffffff"/>
              </a:solidFill>
              <a:uFill>
                <a:solidFill>
                  <a:srgbClr val="ffffff"/>
                </a:solidFill>
              </a:uFill>
              <a:latin typeface="Arial"/>
            </a:endParaRPr>
          </a:p>
          <a:p>
            <a:pPr>
              <a:lnSpc>
                <a:spcPct val="100000"/>
              </a:lnSpc>
              <a:spcBef>
                <a:spcPts val="1001"/>
              </a:spcBef>
            </a:pPr>
            <a:r>
              <a:rPr b="0" lang="en-US" sz="2000" spc="-1" strike="noStrike" cap="all">
                <a:solidFill>
                  <a:srgbClr val="ef53a5"/>
                </a:solidFill>
                <a:uFill>
                  <a:solidFill>
                    <a:srgbClr val="ffffff"/>
                  </a:solidFill>
                </a:uFill>
                <a:latin typeface="Century Gothic"/>
              </a:rPr>
              <a:t>@chartgerink (twitter + github)</a:t>
            </a:r>
            <a:endParaRPr b="0" lang="en-US" sz="20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81252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R</a:t>
            </a:r>
            <a:br/>
            <a:r>
              <a:rPr b="0" lang="en-US" sz="7200" spc="-1" strike="noStrike">
                <a:solidFill>
                  <a:srgbClr val="ebebeb"/>
                </a:solidFill>
                <a:uFill>
                  <a:solidFill>
                    <a:srgbClr val="ffffff"/>
                  </a:solidFill>
                </a:uFill>
                <a:latin typeface="Century Gothic"/>
              </a:rPr>
              <a:t>C</a:t>
            </a:r>
            <a:br/>
            <a:r>
              <a:rPr b="0" lang="en-US" sz="7200" spc="-1" strike="noStrike">
                <a:solidFill>
                  <a:srgbClr val="ebebeb"/>
                </a:solidFill>
                <a:uFill>
                  <a:solidFill>
                    <a:srgbClr val="ffffff"/>
                  </a:solidFill>
                </a:uFill>
                <a:latin typeface="Century Gothic"/>
              </a:rPr>
              <a:t>R</a:t>
            </a:r>
            <a:endParaRPr b="0" lang="en-US" sz="7200" spc="-1" strike="noStrike">
              <a:solidFill>
                <a:srgbClr val="ffffff"/>
              </a:solidFill>
              <a:uFill>
                <a:solidFill>
                  <a:srgbClr val="ffffff"/>
                </a:solidFill>
              </a:uFill>
              <a:latin typeface="Arial"/>
            </a:endParaRPr>
          </a:p>
        </p:txBody>
      </p:sp>
      <p:sp>
        <p:nvSpPr>
          <p:cNvPr id="107" name="CustomShape 2"/>
          <p:cNvSpPr/>
          <p:nvPr/>
        </p:nvSpPr>
        <p:spPr>
          <a:xfrm>
            <a:off x="1028016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ea typeface="DejaVu Sans"/>
              </a:rPr>
              <a:t>F</a:t>
            </a:r>
            <a:br/>
            <a:r>
              <a:rPr b="0" lang="en-US" sz="7200" spc="-1" strike="noStrike">
                <a:solidFill>
                  <a:srgbClr val="ebebeb"/>
                </a:solidFill>
                <a:uFill>
                  <a:solidFill>
                    <a:srgbClr val="ffffff"/>
                  </a:solidFill>
                </a:uFill>
                <a:latin typeface="Century Gothic"/>
                <a:ea typeface="DejaVu Sans"/>
              </a:rPr>
              <a:t>F</a:t>
            </a:r>
            <a:br/>
            <a:r>
              <a:rPr b="0" lang="en-US" sz="7200" spc="-1" strike="noStrike">
                <a:solidFill>
                  <a:srgbClr val="ebebeb"/>
                </a:solidFill>
                <a:uFill>
                  <a:solidFill>
                    <a:srgbClr val="ffffff"/>
                  </a:solidFill>
                </a:uFill>
                <a:latin typeface="Century Gothic"/>
                <a:ea typeface="DejaVu Sans"/>
              </a:rPr>
              <a:t>P</a:t>
            </a:r>
            <a:endParaRPr b="0" lang="en-US" sz="7200" spc="-1" strike="noStrike">
              <a:solidFill>
                <a:srgbClr val="ffffff"/>
              </a:solidFill>
              <a:uFill>
                <a:solidFill>
                  <a:srgbClr val="ffffff"/>
                </a:solidFill>
              </a:uFill>
              <a:latin typeface="Arial"/>
            </a:endParaRPr>
          </a:p>
        </p:txBody>
      </p:sp>
      <p:sp>
        <p:nvSpPr>
          <p:cNvPr id="108" name="CustomShape 3"/>
          <p:cNvSpPr/>
          <p:nvPr/>
        </p:nvSpPr>
        <p:spPr>
          <a:xfrm>
            <a:off x="2278800" y="3424680"/>
            <a:ext cx="7525440" cy="360"/>
          </a:xfrm>
          <a:custGeom>
            <a:avLst/>
            <a:gdLst/>
            <a:ahLst/>
            <a:rect l="l" t="t" r="r" b="b"/>
            <a:pathLst>
              <a:path w="21600" h="21600">
                <a:moveTo>
                  <a:pt x="0" y="0"/>
                </a:moveTo>
                <a:lnTo>
                  <a:pt x="21600" y="21600"/>
                </a:lnTo>
              </a:path>
            </a:pathLst>
          </a:custGeom>
          <a:noFill/>
          <a:ln w="76320">
            <a:solidFill>
              <a:srgbClr val="ffffff"/>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640440" y="2538720"/>
            <a:ext cx="11106000" cy="186948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7200" spc="-1" strike="noStrike">
                <a:solidFill>
                  <a:srgbClr val="ebebeb"/>
                </a:solidFill>
                <a:uFill>
                  <a:solidFill>
                    <a:srgbClr val="ffffff"/>
                  </a:solidFill>
                </a:uFill>
                <a:latin typeface="Century Gothic"/>
              </a:rPr>
              <a:t>Teach what’s bad practice</a:t>
            </a:r>
            <a:endParaRPr b="0" lang="en-US" sz="7200" spc="-1" strike="noStrike">
              <a:solidFill>
                <a:srgbClr val="ffffff"/>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489960" y="1850400"/>
            <a:ext cx="11106000" cy="307440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7200" spc="-1" strike="noStrike">
                <a:solidFill>
                  <a:srgbClr val="ebebeb"/>
                </a:solidFill>
                <a:uFill>
                  <a:solidFill>
                    <a:srgbClr val="ffffff"/>
                  </a:solidFill>
                </a:uFill>
                <a:latin typeface="Century Gothic"/>
              </a:rPr>
              <a:t>BUT</a:t>
            </a:r>
            <a:br/>
            <a:r>
              <a:rPr b="0" lang="en-US" sz="7200" spc="-1" strike="noStrike">
                <a:solidFill>
                  <a:srgbClr val="ebebeb"/>
                </a:solidFill>
                <a:uFill>
                  <a:solidFill>
                    <a:srgbClr val="ffffff"/>
                  </a:solidFill>
                </a:uFill>
                <a:latin typeface="Century Gothic"/>
              </a:rPr>
              <a:t>don’t teach what’s good practice</a:t>
            </a:r>
            <a:endParaRPr b="0" lang="en-US" sz="7200" spc="-1" strike="noStrike">
              <a:solidFill>
                <a:srgbClr val="ffffff"/>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43600" y="1581480"/>
            <a:ext cx="11106000" cy="274104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7200" spc="-1" strike="noStrike">
                <a:solidFill>
                  <a:srgbClr val="ebebeb"/>
                </a:solidFill>
                <a:uFill>
                  <a:solidFill>
                    <a:srgbClr val="ffffff"/>
                  </a:solidFill>
                </a:uFill>
                <a:latin typeface="Century Gothic"/>
              </a:rPr>
              <a:t>For example</a:t>
            </a:r>
            <a:br/>
            <a:r>
              <a:rPr b="0" lang="en-US" sz="7200" spc="-1" strike="noStrike">
                <a:solidFill>
                  <a:srgbClr val="ebebeb"/>
                </a:solidFill>
                <a:uFill>
                  <a:solidFill>
                    <a:srgbClr val="ffffff"/>
                  </a:solidFill>
                </a:uFill>
                <a:latin typeface="Century Gothic"/>
              </a:rPr>
              <a:t>Plagiarism = not citing</a:t>
            </a:r>
            <a:endParaRPr b="0" lang="en-US" sz="7200" spc="-1" strike="noStrike">
              <a:solidFill>
                <a:srgbClr val="ffffff"/>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500760" y="2388240"/>
            <a:ext cx="11106000" cy="162216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7200" spc="-1" strike="noStrike">
                <a:solidFill>
                  <a:srgbClr val="ebebeb"/>
                </a:solidFill>
                <a:uFill>
                  <a:solidFill>
                    <a:srgbClr val="ffffff"/>
                  </a:solidFill>
                </a:uFill>
                <a:latin typeface="Century Gothic"/>
              </a:rPr>
              <a:t>Why do we cite?</a:t>
            </a:r>
            <a:endParaRPr b="0" lang="en-US" sz="7200" spc="-1" strike="noStrike">
              <a:solidFill>
                <a:srgbClr val="ffffff"/>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254920" y="516240"/>
            <a:ext cx="1688400" cy="912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Century Gothic"/>
                <a:ea typeface="DejaVu Sans"/>
              </a:rPr>
              <a:t>RCR</a:t>
            </a:r>
            <a:endParaRPr b="0" lang="en-US" sz="5400" spc="-1" strike="noStrike">
              <a:solidFill>
                <a:srgbClr val="ffffff"/>
              </a:solidFill>
              <a:uFill>
                <a:solidFill>
                  <a:srgbClr val="ffffff"/>
                </a:solidFill>
              </a:uFill>
              <a:latin typeface="Arial"/>
            </a:endParaRPr>
          </a:p>
        </p:txBody>
      </p:sp>
      <p:sp>
        <p:nvSpPr>
          <p:cNvPr id="114" name="CustomShape 2"/>
          <p:cNvSpPr/>
          <p:nvPr/>
        </p:nvSpPr>
        <p:spPr>
          <a:xfrm>
            <a:off x="1081080" y="5838120"/>
            <a:ext cx="994500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uFill>
                  <a:solidFill>
                    <a:srgbClr val="ffffff"/>
                  </a:solidFill>
                </a:uFill>
                <a:latin typeface="Century Gothic"/>
                <a:ea typeface="DejaVu Sans"/>
              </a:rPr>
              <a:t>Steneck, N. H. (2006). Fostering integrity in research: definitions, current knowledge, and future directions. </a:t>
            </a:r>
            <a:r>
              <a:rPr b="0" i="1" lang="en-US" sz="2000" spc="-1" strike="noStrike">
                <a:solidFill>
                  <a:srgbClr val="ffffff"/>
                </a:solidFill>
                <a:uFill>
                  <a:solidFill>
                    <a:srgbClr val="ffffff"/>
                  </a:solidFill>
                </a:uFill>
                <a:latin typeface="Century Gothic"/>
                <a:ea typeface="DejaVu Sans"/>
              </a:rPr>
              <a:t>Science and Engineering Ethics</a:t>
            </a:r>
            <a:r>
              <a:rPr b="0" lang="en-US" sz="2000" spc="-1" strike="noStrike">
                <a:solidFill>
                  <a:srgbClr val="ffffff"/>
                </a:solidFill>
                <a:uFill>
                  <a:solidFill>
                    <a:srgbClr val="ffffff"/>
                  </a:solidFill>
                </a:uFill>
                <a:latin typeface="Century Gothic"/>
                <a:ea typeface="DejaVu Sans"/>
              </a:rPr>
              <a:t>, </a:t>
            </a:r>
            <a:r>
              <a:rPr b="0" i="1" lang="en-US" sz="2000" spc="-1" strike="noStrike">
                <a:solidFill>
                  <a:srgbClr val="ffffff"/>
                </a:solidFill>
                <a:uFill>
                  <a:solidFill>
                    <a:srgbClr val="ffffff"/>
                  </a:solidFill>
                </a:uFill>
                <a:latin typeface="Century Gothic"/>
                <a:ea typeface="DejaVu Sans"/>
              </a:rPr>
              <a:t>12</a:t>
            </a:r>
            <a:r>
              <a:rPr b="0" lang="en-US" sz="2000" spc="-1" strike="noStrike">
                <a:solidFill>
                  <a:srgbClr val="ffffff"/>
                </a:solidFill>
                <a:uFill>
                  <a:solidFill>
                    <a:srgbClr val="ffffff"/>
                  </a:solidFill>
                </a:uFill>
                <a:latin typeface="Century Gothic"/>
                <a:ea typeface="DejaVu Sans"/>
              </a:rPr>
              <a:t>(1), 53–74.</a:t>
            </a:r>
            <a:endParaRPr b="0" lang="en-US" sz="2000" spc="-1" strike="noStrike">
              <a:solidFill>
                <a:srgbClr val="ffffff"/>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5254920" y="516240"/>
            <a:ext cx="1688400" cy="912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Century Gothic"/>
                <a:ea typeface="DejaVu Sans"/>
              </a:rPr>
              <a:t>RCR</a:t>
            </a:r>
            <a:endParaRPr b="0" lang="en-US" sz="5400" spc="-1" strike="noStrike">
              <a:solidFill>
                <a:srgbClr val="ffffff"/>
              </a:solidFill>
              <a:uFill>
                <a:solidFill>
                  <a:srgbClr val="ffffff"/>
                </a:solidFill>
              </a:uFill>
              <a:latin typeface="Arial"/>
            </a:endParaRPr>
          </a:p>
        </p:txBody>
      </p:sp>
      <p:sp>
        <p:nvSpPr>
          <p:cNvPr id="116" name="CustomShape 2"/>
          <p:cNvSpPr/>
          <p:nvPr/>
        </p:nvSpPr>
        <p:spPr>
          <a:xfrm>
            <a:off x="738720" y="2540520"/>
            <a:ext cx="3757320" cy="130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ffff"/>
                </a:solidFill>
                <a:uFill>
                  <a:solidFill>
                    <a:srgbClr val="ffffff"/>
                  </a:solidFill>
                </a:uFill>
                <a:latin typeface="Century Gothic"/>
                <a:ea typeface="DejaVu Sans"/>
              </a:rPr>
              <a:t>Research ethics</a:t>
            </a:r>
            <a:endParaRPr b="0" lang="en-US" sz="4000" spc="-1" strike="noStrike">
              <a:solidFill>
                <a:srgbClr val="ffffff"/>
              </a:solidFill>
              <a:uFill>
                <a:solidFill>
                  <a:srgbClr val="ffffff"/>
                </a:solidFill>
              </a:uFill>
              <a:latin typeface="Arial"/>
            </a:endParaRPr>
          </a:p>
        </p:txBody>
      </p:sp>
      <p:sp>
        <p:nvSpPr>
          <p:cNvPr id="117" name="CustomShape 3"/>
          <p:cNvSpPr/>
          <p:nvPr/>
        </p:nvSpPr>
        <p:spPr>
          <a:xfrm>
            <a:off x="7732800" y="2540520"/>
            <a:ext cx="3757320" cy="130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ffff"/>
                </a:solidFill>
                <a:uFill>
                  <a:solidFill>
                    <a:srgbClr val="ffffff"/>
                  </a:solidFill>
                </a:uFill>
                <a:latin typeface="Century Gothic"/>
                <a:ea typeface="DejaVu Sans"/>
              </a:rPr>
              <a:t>Research integrity</a:t>
            </a:r>
            <a:endParaRPr b="0" lang="en-US" sz="4000" spc="-1" strike="noStrike">
              <a:solidFill>
                <a:srgbClr val="ffffff"/>
              </a:solidFill>
              <a:uFill>
                <a:solidFill>
                  <a:srgbClr val="ffffff"/>
                </a:solidFill>
              </a:uFill>
              <a:latin typeface="Arial"/>
            </a:endParaRPr>
          </a:p>
        </p:txBody>
      </p:sp>
      <p:sp>
        <p:nvSpPr>
          <p:cNvPr id="118" name="CustomShape 4"/>
          <p:cNvSpPr/>
          <p:nvPr/>
        </p:nvSpPr>
        <p:spPr>
          <a:xfrm flipH="1">
            <a:off x="2616840" y="978120"/>
            <a:ext cx="2636640" cy="1561680"/>
          </a:xfrm>
          <a:custGeom>
            <a:avLst/>
            <a:gdLst/>
            <a:ahLst/>
            <a:rect l="l" t="t" r="r" b="b"/>
            <a:pathLst>
              <a:path w="21600" h="21600">
                <a:moveTo>
                  <a:pt x="0" y="0"/>
                </a:moveTo>
                <a:lnTo>
                  <a:pt x="21600" y="21600"/>
                </a:lnTo>
              </a:path>
            </a:pathLst>
          </a:custGeom>
          <a:noFill/>
          <a:ln w="7632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119" name="CustomShape 5"/>
          <p:cNvSpPr/>
          <p:nvPr/>
        </p:nvSpPr>
        <p:spPr>
          <a:xfrm>
            <a:off x="6944040" y="978120"/>
            <a:ext cx="2667240" cy="1561680"/>
          </a:xfrm>
          <a:custGeom>
            <a:avLst/>
            <a:gdLst/>
            <a:ahLst/>
            <a:rect l="l" t="t" r="r" b="b"/>
            <a:pathLst>
              <a:path w="21600" h="21600">
                <a:moveTo>
                  <a:pt x="0" y="0"/>
                </a:moveTo>
                <a:lnTo>
                  <a:pt x="21600" y="21600"/>
                </a:lnTo>
              </a:path>
            </a:pathLst>
          </a:custGeom>
          <a:noFill/>
          <a:ln w="7632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120" name="CustomShape 6"/>
          <p:cNvSpPr/>
          <p:nvPr/>
        </p:nvSpPr>
        <p:spPr>
          <a:xfrm>
            <a:off x="1081080" y="5838120"/>
            <a:ext cx="994500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uFill>
                  <a:solidFill>
                    <a:srgbClr val="ffffff"/>
                  </a:solidFill>
                </a:uFill>
                <a:latin typeface="Century Gothic"/>
                <a:ea typeface="DejaVu Sans"/>
              </a:rPr>
              <a:t>Steneck, N. H. (2006). Fostering integrity in research: definitions, current knowledge, and future directions. </a:t>
            </a:r>
            <a:r>
              <a:rPr b="0" i="1" lang="en-US" sz="2000" spc="-1" strike="noStrike">
                <a:solidFill>
                  <a:srgbClr val="ffffff"/>
                </a:solidFill>
                <a:uFill>
                  <a:solidFill>
                    <a:srgbClr val="ffffff"/>
                  </a:solidFill>
                </a:uFill>
                <a:latin typeface="Century Gothic"/>
                <a:ea typeface="DejaVu Sans"/>
              </a:rPr>
              <a:t>Science and Engineering Ethics</a:t>
            </a:r>
            <a:r>
              <a:rPr b="0" lang="en-US" sz="2000" spc="-1" strike="noStrike">
                <a:solidFill>
                  <a:srgbClr val="ffffff"/>
                </a:solidFill>
                <a:uFill>
                  <a:solidFill>
                    <a:srgbClr val="ffffff"/>
                  </a:solidFill>
                </a:uFill>
                <a:latin typeface="Century Gothic"/>
                <a:ea typeface="DejaVu Sans"/>
              </a:rPr>
              <a:t>, </a:t>
            </a:r>
            <a:r>
              <a:rPr b="0" i="1" lang="en-US" sz="2000" spc="-1" strike="noStrike">
                <a:solidFill>
                  <a:srgbClr val="ffffff"/>
                </a:solidFill>
                <a:uFill>
                  <a:solidFill>
                    <a:srgbClr val="ffffff"/>
                  </a:solidFill>
                </a:uFill>
                <a:latin typeface="Century Gothic"/>
                <a:ea typeface="DejaVu Sans"/>
              </a:rPr>
              <a:t>12</a:t>
            </a:r>
            <a:r>
              <a:rPr b="0" lang="en-US" sz="2000" spc="-1" strike="noStrike">
                <a:solidFill>
                  <a:srgbClr val="ffffff"/>
                </a:solidFill>
                <a:uFill>
                  <a:solidFill>
                    <a:srgbClr val="ffffff"/>
                  </a:solidFill>
                </a:uFill>
                <a:latin typeface="Century Gothic"/>
                <a:ea typeface="DejaVu Sans"/>
              </a:rPr>
              <a:t>(1), 53–74.</a:t>
            </a:r>
            <a:endParaRPr b="0" lang="en-US" sz="2000" spc="-1" strike="noStrike">
              <a:solidFill>
                <a:srgbClr val="ffffff"/>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5254920" y="516240"/>
            <a:ext cx="1688400" cy="912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Century Gothic"/>
                <a:ea typeface="DejaVu Sans"/>
              </a:rPr>
              <a:t>RCR</a:t>
            </a:r>
            <a:endParaRPr b="0" lang="en-US" sz="5400" spc="-1" strike="noStrike">
              <a:solidFill>
                <a:srgbClr val="ffffff"/>
              </a:solidFill>
              <a:uFill>
                <a:solidFill>
                  <a:srgbClr val="ffffff"/>
                </a:solidFill>
              </a:uFill>
              <a:latin typeface="Arial"/>
            </a:endParaRPr>
          </a:p>
        </p:txBody>
      </p:sp>
      <p:sp>
        <p:nvSpPr>
          <p:cNvPr id="122" name="CustomShape 2"/>
          <p:cNvSpPr/>
          <p:nvPr/>
        </p:nvSpPr>
        <p:spPr>
          <a:xfrm>
            <a:off x="738720" y="2540520"/>
            <a:ext cx="3757320" cy="130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ffff"/>
                </a:solidFill>
                <a:uFill>
                  <a:solidFill>
                    <a:srgbClr val="ffffff"/>
                  </a:solidFill>
                </a:uFill>
                <a:latin typeface="Century Gothic"/>
                <a:ea typeface="DejaVu Sans"/>
              </a:rPr>
              <a:t>Research ethics</a:t>
            </a:r>
            <a:endParaRPr b="0" lang="en-US" sz="4000" spc="-1" strike="noStrike">
              <a:solidFill>
                <a:srgbClr val="ffffff"/>
              </a:solidFill>
              <a:uFill>
                <a:solidFill>
                  <a:srgbClr val="ffffff"/>
                </a:solidFill>
              </a:uFill>
              <a:latin typeface="Arial"/>
            </a:endParaRPr>
          </a:p>
        </p:txBody>
      </p:sp>
      <p:sp>
        <p:nvSpPr>
          <p:cNvPr id="123" name="CustomShape 3"/>
          <p:cNvSpPr/>
          <p:nvPr/>
        </p:nvSpPr>
        <p:spPr>
          <a:xfrm flipH="1">
            <a:off x="2616840" y="978120"/>
            <a:ext cx="2636640" cy="1561680"/>
          </a:xfrm>
          <a:custGeom>
            <a:avLst/>
            <a:gdLst/>
            <a:ahLst/>
            <a:rect l="l" t="t" r="r" b="b"/>
            <a:pathLst>
              <a:path w="21600" h="21600">
                <a:moveTo>
                  <a:pt x="0" y="0"/>
                </a:moveTo>
                <a:lnTo>
                  <a:pt x="21600" y="21600"/>
                </a:lnTo>
              </a:path>
            </a:pathLst>
          </a:custGeom>
          <a:noFill/>
          <a:ln w="7632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124" name="CustomShape 4"/>
          <p:cNvSpPr/>
          <p:nvPr/>
        </p:nvSpPr>
        <p:spPr>
          <a:xfrm>
            <a:off x="1081080" y="5838120"/>
            <a:ext cx="994500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uFill>
                  <a:solidFill>
                    <a:srgbClr val="ffffff"/>
                  </a:solidFill>
                </a:uFill>
                <a:latin typeface="Century Gothic"/>
                <a:ea typeface="DejaVu Sans"/>
              </a:rPr>
              <a:t>Steneck, N. H. (2006). Fostering integrity in research: definitions, current knowledge, and future directions. </a:t>
            </a:r>
            <a:r>
              <a:rPr b="0" i="1" lang="en-US" sz="2000" spc="-1" strike="noStrike">
                <a:solidFill>
                  <a:srgbClr val="ffffff"/>
                </a:solidFill>
                <a:uFill>
                  <a:solidFill>
                    <a:srgbClr val="ffffff"/>
                  </a:solidFill>
                </a:uFill>
                <a:latin typeface="Century Gothic"/>
                <a:ea typeface="DejaVu Sans"/>
              </a:rPr>
              <a:t>Science and Engineering Ethics</a:t>
            </a:r>
            <a:r>
              <a:rPr b="0" lang="en-US" sz="2000" spc="-1" strike="noStrike">
                <a:solidFill>
                  <a:srgbClr val="ffffff"/>
                </a:solidFill>
                <a:uFill>
                  <a:solidFill>
                    <a:srgbClr val="ffffff"/>
                  </a:solidFill>
                </a:uFill>
                <a:latin typeface="Century Gothic"/>
                <a:ea typeface="DejaVu Sans"/>
              </a:rPr>
              <a:t>, </a:t>
            </a:r>
            <a:r>
              <a:rPr b="0" i="1" lang="en-US" sz="2000" spc="-1" strike="noStrike">
                <a:solidFill>
                  <a:srgbClr val="ffffff"/>
                </a:solidFill>
                <a:uFill>
                  <a:solidFill>
                    <a:srgbClr val="ffffff"/>
                  </a:solidFill>
                </a:uFill>
                <a:latin typeface="Century Gothic"/>
                <a:ea typeface="DejaVu Sans"/>
              </a:rPr>
              <a:t>12</a:t>
            </a:r>
            <a:r>
              <a:rPr b="0" lang="en-US" sz="2000" spc="-1" strike="noStrike">
                <a:solidFill>
                  <a:srgbClr val="ffffff"/>
                </a:solidFill>
                <a:uFill>
                  <a:solidFill>
                    <a:srgbClr val="ffffff"/>
                  </a:solidFill>
                </a:uFill>
                <a:latin typeface="Century Gothic"/>
                <a:ea typeface="DejaVu Sans"/>
              </a:rPr>
              <a:t>(1), 53–74.</a:t>
            </a:r>
            <a:endParaRPr b="0" lang="en-US" sz="2000" spc="-1" strike="noStrike">
              <a:solidFill>
                <a:srgbClr val="ffffff"/>
              </a:solidFill>
              <a:uFill>
                <a:solidFill>
                  <a:srgbClr val="ffffff"/>
                </a:solidFill>
              </a:uFill>
              <a:latin typeface="Arial"/>
            </a:endParaRPr>
          </a:p>
        </p:txBody>
      </p:sp>
      <p:sp>
        <p:nvSpPr>
          <p:cNvPr id="125" name="CustomShape 5"/>
          <p:cNvSpPr/>
          <p:nvPr/>
        </p:nvSpPr>
        <p:spPr>
          <a:xfrm>
            <a:off x="4905720" y="2551320"/>
            <a:ext cx="6120360" cy="136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uFill>
                  <a:solidFill>
                    <a:srgbClr val="ffffff"/>
                  </a:solidFill>
                </a:uFill>
                <a:latin typeface="Century Gothic"/>
                <a:ea typeface="DejaVu Sans"/>
              </a:rPr>
              <a:t>Research behavior viewed from the perspectives of moral principles</a:t>
            </a:r>
            <a:endParaRPr b="0" lang="en-US" sz="2800" spc="-1" strike="noStrike">
              <a:solidFill>
                <a:srgbClr val="ffffff"/>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5254920" y="516240"/>
            <a:ext cx="1688400" cy="912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Century Gothic"/>
                <a:ea typeface="DejaVu Sans"/>
              </a:rPr>
              <a:t>RCR</a:t>
            </a:r>
            <a:endParaRPr b="0" lang="en-US" sz="5400" spc="-1" strike="noStrike">
              <a:solidFill>
                <a:srgbClr val="ffffff"/>
              </a:solidFill>
              <a:uFill>
                <a:solidFill>
                  <a:srgbClr val="ffffff"/>
                </a:solidFill>
              </a:uFill>
              <a:latin typeface="Arial"/>
            </a:endParaRPr>
          </a:p>
        </p:txBody>
      </p:sp>
      <p:sp>
        <p:nvSpPr>
          <p:cNvPr id="127" name="CustomShape 2"/>
          <p:cNvSpPr/>
          <p:nvPr/>
        </p:nvSpPr>
        <p:spPr>
          <a:xfrm>
            <a:off x="7732800" y="2540520"/>
            <a:ext cx="3757320" cy="1308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ffff"/>
                </a:solidFill>
                <a:uFill>
                  <a:solidFill>
                    <a:srgbClr val="ffffff"/>
                  </a:solidFill>
                </a:uFill>
                <a:latin typeface="Century Gothic"/>
                <a:ea typeface="DejaVu Sans"/>
              </a:rPr>
              <a:t>Research integrity</a:t>
            </a:r>
            <a:endParaRPr b="0" lang="en-US" sz="4000" spc="-1" strike="noStrike">
              <a:solidFill>
                <a:srgbClr val="ffffff"/>
              </a:solidFill>
              <a:uFill>
                <a:solidFill>
                  <a:srgbClr val="ffffff"/>
                </a:solidFill>
              </a:uFill>
              <a:latin typeface="Arial"/>
            </a:endParaRPr>
          </a:p>
        </p:txBody>
      </p:sp>
      <p:sp>
        <p:nvSpPr>
          <p:cNvPr id="128" name="CustomShape 3"/>
          <p:cNvSpPr/>
          <p:nvPr/>
        </p:nvSpPr>
        <p:spPr>
          <a:xfrm>
            <a:off x="6944040" y="978120"/>
            <a:ext cx="2667240" cy="1561680"/>
          </a:xfrm>
          <a:custGeom>
            <a:avLst/>
            <a:gdLst/>
            <a:ahLst/>
            <a:rect l="l" t="t" r="r" b="b"/>
            <a:pathLst>
              <a:path w="21600" h="21600">
                <a:moveTo>
                  <a:pt x="0" y="0"/>
                </a:moveTo>
                <a:lnTo>
                  <a:pt x="21600" y="21600"/>
                </a:lnTo>
              </a:path>
            </a:pathLst>
          </a:custGeom>
          <a:noFill/>
          <a:ln w="76320">
            <a:solidFill>
              <a:srgbClr val="ffffff"/>
            </a:solidFill>
            <a:round/>
            <a:tailEnd len="med" type="triangle" w="med"/>
          </a:ln>
        </p:spPr>
        <p:style>
          <a:lnRef idx="1">
            <a:schemeClr val="accent1"/>
          </a:lnRef>
          <a:fillRef idx="0">
            <a:schemeClr val="accent1"/>
          </a:fillRef>
          <a:effectRef idx="0">
            <a:schemeClr val="accent1"/>
          </a:effectRef>
          <a:fontRef idx="minor"/>
        </p:style>
      </p:sp>
      <p:sp>
        <p:nvSpPr>
          <p:cNvPr id="129" name="CustomShape 4"/>
          <p:cNvSpPr/>
          <p:nvPr/>
        </p:nvSpPr>
        <p:spPr>
          <a:xfrm>
            <a:off x="1081080" y="5838120"/>
            <a:ext cx="9945000" cy="1004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uFill>
                  <a:solidFill>
                    <a:srgbClr val="ffffff"/>
                  </a:solidFill>
                </a:uFill>
                <a:latin typeface="Century Gothic"/>
                <a:ea typeface="DejaVu Sans"/>
              </a:rPr>
              <a:t>Steneck, N. H. (2006). Fostering integrity in research: definitions, current knowledge, and future directions. </a:t>
            </a:r>
            <a:r>
              <a:rPr b="0" i="1" lang="en-US" sz="2000" spc="-1" strike="noStrike">
                <a:solidFill>
                  <a:srgbClr val="ffffff"/>
                </a:solidFill>
                <a:uFill>
                  <a:solidFill>
                    <a:srgbClr val="ffffff"/>
                  </a:solidFill>
                </a:uFill>
                <a:latin typeface="Century Gothic"/>
                <a:ea typeface="DejaVu Sans"/>
              </a:rPr>
              <a:t>Science and Engineering Ethics</a:t>
            </a:r>
            <a:r>
              <a:rPr b="0" lang="en-US" sz="2000" spc="-1" strike="noStrike">
                <a:solidFill>
                  <a:srgbClr val="ffffff"/>
                </a:solidFill>
                <a:uFill>
                  <a:solidFill>
                    <a:srgbClr val="ffffff"/>
                  </a:solidFill>
                </a:uFill>
                <a:latin typeface="Century Gothic"/>
                <a:ea typeface="DejaVu Sans"/>
              </a:rPr>
              <a:t>, </a:t>
            </a:r>
            <a:r>
              <a:rPr b="0" i="1" lang="en-US" sz="2000" spc="-1" strike="noStrike">
                <a:solidFill>
                  <a:srgbClr val="ffffff"/>
                </a:solidFill>
                <a:uFill>
                  <a:solidFill>
                    <a:srgbClr val="ffffff"/>
                  </a:solidFill>
                </a:uFill>
                <a:latin typeface="Century Gothic"/>
                <a:ea typeface="DejaVu Sans"/>
              </a:rPr>
              <a:t>12</a:t>
            </a:r>
            <a:r>
              <a:rPr b="0" lang="en-US" sz="2000" spc="-1" strike="noStrike">
                <a:solidFill>
                  <a:srgbClr val="ffffff"/>
                </a:solidFill>
                <a:uFill>
                  <a:solidFill>
                    <a:srgbClr val="ffffff"/>
                  </a:solidFill>
                </a:uFill>
                <a:latin typeface="Century Gothic"/>
                <a:ea typeface="DejaVu Sans"/>
              </a:rPr>
              <a:t>(1), 53–74.</a:t>
            </a:r>
            <a:endParaRPr b="0" lang="en-US" sz="2000" spc="-1" strike="noStrike">
              <a:solidFill>
                <a:srgbClr val="ffffff"/>
              </a:solidFill>
              <a:uFill>
                <a:solidFill>
                  <a:srgbClr val="ffffff"/>
                </a:solidFill>
              </a:uFill>
              <a:latin typeface="Arial"/>
            </a:endParaRPr>
          </a:p>
        </p:txBody>
      </p:sp>
      <p:sp>
        <p:nvSpPr>
          <p:cNvPr id="130" name="CustomShape 5"/>
          <p:cNvSpPr/>
          <p:nvPr/>
        </p:nvSpPr>
        <p:spPr>
          <a:xfrm>
            <a:off x="914760" y="2574720"/>
            <a:ext cx="6120360" cy="136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uFill>
                  <a:solidFill>
                    <a:srgbClr val="ffffff"/>
                  </a:solidFill>
                </a:uFill>
                <a:latin typeface="Century Gothic"/>
                <a:ea typeface="DejaVu Sans"/>
              </a:rPr>
              <a:t>Research behavior viewed from the perspectives of professional standards</a:t>
            </a:r>
            <a:endParaRPr b="0" lang="en-US" sz="2800" spc="-1" strike="noStrike">
              <a:solidFill>
                <a:srgbClr val="ffffff"/>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Fabrication</a:t>
            </a:r>
            <a:endParaRPr b="0" lang="en-US" sz="4200" spc="-1" strike="noStrike">
              <a:solidFill>
                <a:srgbClr val="ffffff"/>
              </a:solidFill>
              <a:uFill>
                <a:solidFill>
                  <a:srgbClr val="ffffff"/>
                </a:solidFill>
              </a:uFill>
              <a:latin typeface="Arial"/>
            </a:endParaRPr>
          </a:p>
        </p:txBody>
      </p:sp>
      <p:sp>
        <p:nvSpPr>
          <p:cNvPr id="132"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ef53a5"/>
              </a:buClr>
              <a:buSzPct val="80000"/>
              <a:buFont typeface="Wingdings 3" charset="2"/>
              <a:buChar char=""/>
            </a:pPr>
            <a:r>
              <a:rPr b="0" lang="en-US" sz="4000" spc="-1" strike="noStrike">
                <a:solidFill>
                  <a:srgbClr val="ffffff"/>
                </a:solidFill>
                <a:uFill>
                  <a:solidFill>
                    <a:srgbClr val="ffffff"/>
                  </a:solidFill>
                </a:uFill>
                <a:latin typeface="Century Gothic"/>
              </a:rPr>
              <a:t>Integrity: it goes against the standards</a:t>
            </a:r>
            <a:endParaRPr b="0" lang="en-US" sz="4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4000" spc="-1" strike="noStrike">
                <a:solidFill>
                  <a:srgbClr val="ffffff"/>
                </a:solidFill>
                <a:uFill>
                  <a:solidFill>
                    <a:srgbClr val="ffffff"/>
                  </a:solidFill>
                </a:uFill>
                <a:latin typeface="Century Gothic"/>
              </a:rPr>
              <a:t>Ethics (example): if everyone would do this, science would break. Hence, it is unethical to do this.</a:t>
            </a:r>
            <a:endParaRPr b="0" lang="en-US" sz="4000" spc="-1" strike="noStrike">
              <a:solidFill>
                <a:srgbClr val="ffffff"/>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1243080" y="274932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ebebeb"/>
                </a:solidFill>
                <a:uFill>
                  <a:solidFill>
                    <a:srgbClr val="ffffff"/>
                  </a:solidFill>
                </a:uFill>
                <a:latin typeface="Century Gothic"/>
              </a:rPr>
              <a:t>Who am I?</a:t>
            </a:r>
            <a:endParaRPr b="0" lang="en-US" sz="5400" spc="-1" strike="noStrike">
              <a:solidFill>
                <a:srgbClr val="ffffff"/>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646200" y="452880"/>
            <a:ext cx="295704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Integrity</a:t>
            </a:r>
            <a:endParaRPr b="0" lang="en-US" sz="4200" spc="-1" strike="noStrike">
              <a:solidFill>
                <a:srgbClr val="ffffff"/>
              </a:solidFill>
              <a:uFill>
                <a:solidFill>
                  <a:srgbClr val="ffffff"/>
                </a:solidFill>
              </a:uFill>
              <a:latin typeface="Arial"/>
            </a:endParaRPr>
          </a:p>
        </p:txBody>
      </p:sp>
      <p:sp>
        <p:nvSpPr>
          <p:cNvPr id="134" name="CustomShape 2"/>
          <p:cNvSpPr/>
          <p:nvPr/>
        </p:nvSpPr>
        <p:spPr>
          <a:xfrm>
            <a:off x="646200" y="1853280"/>
            <a:ext cx="4161960" cy="42350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Setting clear standards for research practice</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Top-down system</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Matter of agreement at bureaucratic level</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Unambiguous once agreed</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Main question: HOW to determine?</a:t>
            </a:r>
            <a:endParaRPr b="0" lang="en-US" sz="2000" spc="-1" strike="noStrike">
              <a:solidFill>
                <a:srgbClr val="ffffff"/>
              </a:solidFill>
              <a:uFill>
                <a:solidFill>
                  <a:srgbClr val="ffffff"/>
                </a:solidFill>
              </a:uFill>
              <a:latin typeface="Arial"/>
            </a:endParaRPr>
          </a:p>
          <a:p>
            <a:pPr>
              <a:lnSpc>
                <a:spcPct val="100000"/>
              </a:lnSpc>
              <a:spcBef>
                <a:spcPts val="1001"/>
              </a:spcBef>
            </a:pPr>
            <a:endParaRPr b="0" lang="en-US" sz="2000" spc="-1" strike="noStrike">
              <a:solidFill>
                <a:srgbClr val="ffffff"/>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646200" y="452880"/>
            <a:ext cx="295704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Integrity</a:t>
            </a:r>
            <a:endParaRPr b="0" lang="en-US" sz="4200" spc="-1" strike="noStrike">
              <a:solidFill>
                <a:srgbClr val="ffffff"/>
              </a:solidFill>
              <a:uFill>
                <a:solidFill>
                  <a:srgbClr val="ffffff"/>
                </a:solidFill>
              </a:uFill>
              <a:latin typeface="Arial"/>
            </a:endParaRPr>
          </a:p>
        </p:txBody>
      </p:sp>
      <p:sp>
        <p:nvSpPr>
          <p:cNvPr id="136" name="CustomShape 2"/>
          <p:cNvSpPr/>
          <p:nvPr/>
        </p:nvSpPr>
        <p:spPr>
          <a:xfrm>
            <a:off x="646200" y="1853280"/>
            <a:ext cx="4161960" cy="423504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Setting clear standards for research practice</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Top-down system</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Matter of agreement at bureaucratic level</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Unambiguous once agreed</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Main question: HOW to determine?</a:t>
            </a:r>
            <a:endParaRPr b="0" lang="en-US" sz="2000" spc="-1" strike="noStrike">
              <a:solidFill>
                <a:srgbClr val="ffffff"/>
              </a:solidFill>
              <a:uFill>
                <a:solidFill>
                  <a:srgbClr val="ffffff"/>
                </a:solidFill>
              </a:uFill>
              <a:latin typeface="Arial"/>
            </a:endParaRPr>
          </a:p>
          <a:p>
            <a:pPr>
              <a:lnSpc>
                <a:spcPct val="100000"/>
              </a:lnSpc>
              <a:spcBef>
                <a:spcPts val="1001"/>
              </a:spcBef>
            </a:pPr>
            <a:endParaRPr b="0" lang="en-US" sz="2000" spc="-1" strike="noStrike">
              <a:solidFill>
                <a:srgbClr val="ffffff"/>
              </a:solidFill>
              <a:uFill>
                <a:solidFill>
                  <a:srgbClr val="ffffff"/>
                </a:solidFill>
              </a:uFill>
              <a:latin typeface="Arial"/>
            </a:endParaRPr>
          </a:p>
        </p:txBody>
      </p:sp>
      <p:sp>
        <p:nvSpPr>
          <p:cNvPr id="137" name="CustomShape 3"/>
          <p:cNvSpPr/>
          <p:nvPr/>
        </p:nvSpPr>
        <p:spPr>
          <a:xfrm>
            <a:off x="6263280" y="433080"/>
            <a:ext cx="295704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ea typeface="DejaVu Sans"/>
              </a:rPr>
              <a:t>Ethics</a:t>
            </a:r>
            <a:endParaRPr b="0" lang="en-US" sz="4200" spc="-1" strike="noStrike">
              <a:solidFill>
                <a:srgbClr val="ffffff"/>
              </a:solidFill>
              <a:uFill>
                <a:solidFill>
                  <a:srgbClr val="ffffff"/>
                </a:solidFill>
              </a:uFill>
              <a:latin typeface="Arial"/>
            </a:endParaRPr>
          </a:p>
        </p:txBody>
      </p:sp>
      <p:sp>
        <p:nvSpPr>
          <p:cNvPr id="138" name="CustomShape 4"/>
          <p:cNvSpPr/>
          <p:nvPr/>
        </p:nvSpPr>
        <p:spPr>
          <a:xfrm>
            <a:off x="6263280" y="2116800"/>
            <a:ext cx="4161960" cy="28684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ea typeface="DejaVu Sans"/>
              </a:rPr>
              <a:t>Highly ambiguous</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ea typeface="DejaVu Sans"/>
              </a:rPr>
              <a:t>Inspired by belief</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ea typeface="DejaVu Sans"/>
              </a:rPr>
              <a:t>Bottom-up approach</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ea typeface="DejaVu Sans"/>
              </a:rPr>
              <a:t>Normative</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ea typeface="DejaVu Sans"/>
              </a:rPr>
              <a:t>Persistent discussion</a:t>
            </a:r>
            <a:endParaRPr b="0" lang="en-US" sz="2000" spc="-1" strike="noStrike">
              <a:solidFill>
                <a:srgbClr val="ffffff"/>
              </a:solidFill>
              <a:uFill>
                <a:solidFill>
                  <a:srgbClr val="ffffff"/>
                </a:solidFill>
              </a:uFill>
              <a:latin typeface="Arial"/>
            </a:endParaRPr>
          </a:p>
          <a:p>
            <a:pPr>
              <a:lnSpc>
                <a:spcPct val="100000"/>
              </a:lnSpc>
              <a:spcBef>
                <a:spcPts val="1001"/>
              </a:spcBef>
            </a:pPr>
            <a:endParaRPr b="0" lang="en-US" sz="2000" spc="-1" strike="noStrike">
              <a:solidFill>
                <a:srgbClr val="ffffff"/>
              </a:solidFill>
              <a:uFill>
                <a:solidFill>
                  <a:srgbClr val="ffffff"/>
                </a:solidFill>
              </a:uFill>
              <a:latin typeface="Arial"/>
            </a:endParaRPr>
          </a:p>
        </p:txBody>
      </p:sp>
      <p:sp>
        <p:nvSpPr>
          <p:cNvPr id="139" name="CustomShape 5"/>
          <p:cNvSpPr/>
          <p:nvPr/>
        </p:nvSpPr>
        <p:spPr>
          <a:xfrm>
            <a:off x="4711680" y="3184200"/>
            <a:ext cx="1462320" cy="360"/>
          </a:xfrm>
          <a:custGeom>
            <a:avLst/>
            <a:gdLst/>
            <a:ahLst/>
            <a:rect l="l" t="t" r="r" b="b"/>
            <a:pathLst>
              <a:path w="21600" h="21600">
                <a:moveTo>
                  <a:pt x="0" y="0"/>
                </a:moveTo>
                <a:lnTo>
                  <a:pt x="21600" y="21600"/>
                </a:lnTo>
              </a:path>
            </a:pathLst>
          </a:custGeom>
          <a:noFill/>
          <a:ln w="76320">
            <a:solidFill>
              <a:srgbClr val="ffffff"/>
            </a:solidFill>
            <a:round/>
            <a:tailEnd len="med" type="triangle" w="med"/>
          </a:ln>
        </p:spPr>
        <p:style>
          <a:lnRef idx="1">
            <a:schemeClr val="accent1"/>
          </a:lnRef>
          <a:fillRef idx="0">
            <a:schemeClr val="accent1"/>
          </a:fillRef>
          <a:effectRef idx="0">
            <a:schemeClr val="accent1"/>
          </a:effectRef>
          <a:fontRef idx="minor"/>
        </p:style>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232640" y="172296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Virtue ethics:</a:t>
            </a:r>
            <a:endParaRPr b="0" lang="en-US" sz="6600" spc="-1" strike="noStrike">
              <a:solidFill>
                <a:srgbClr val="ffffff"/>
              </a:solidFill>
              <a:uFill>
                <a:solidFill>
                  <a:srgbClr val="ffffff"/>
                </a:solidFill>
              </a:uFill>
              <a:latin typeface="Arial"/>
            </a:endParaRPr>
          </a:p>
          <a:p>
            <a:pPr algn="ctr">
              <a:lnSpc>
                <a:spcPct val="100000"/>
              </a:lnSpc>
            </a:pPr>
            <a:r>
              <a:rPr b="0" lang="en-US" sz="6600" spc="-1" strike="noStrike">
                <a:solidFill>
                  <a:srgbClr val="ebebeb"/>
                </a:solidFill>
                <a:uFill>
                  <a:solidFill>
                    <a:srgbClr val="ffffff"/>
                  </a:solidFill>
                </a:uFill>
                <a:latin typeface="Century Gothic"/>
                <a:ea typeface="DejaVu Sans"/>
              </a:rPr>
              <a:t>Build scientific character</a:t>
            </a:r>
            <a:endParaRPr b="0" lang="en-US" sz="6600" spc="-1" strike="noStrike">
              <a:solidFill>
                <a:srgbClr val="ffffff"/>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329480" y="23144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Character is defined in daily operations</a:t>
            </a:r>
            <a:endParaRPr b="0" lang="en-US" sz="6600" spc="-1" strike="noStrike">
              <a:solidFill>
                <a:srgbClr val="ffffff"/>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Picture 1" descr=""/>
          <p:cNvPicPr/>
          <p:nvPr/>
        </p:nvPicPr>
        <p:blipFill>
          <a:blip r:embed="rId1"/>
          <a:stretch/>
        </p:blipFill>
        <p:spPr>
          <a:xfrm>
            <a:off x="-409680" y="-228600"/>
            <a:ext cx="13010400" cy="731448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401120" y="1436040"/>
            <a:ext cx="9615240" cy="1878840"/>
          </a:xfrm>
          <a:prstGeom prst="rect">
            <a:avLst/>
          </a:prstGeom>
          <a:noFill/>
          <a:ln>
            <a:noFill/>
          </a:ln>
        </p:spPr>
        <p:style>
          <a:lnRef idx="0"/>
          <a:fillRef idx="0"/>
          <a:effectRef idx="0"/>
          <a:fontRef idx="minor"/>
        </p:style>
        <p:txBody>
          <a:bodyPr lIns="90000" rIns="90000" tIns="45000" bIns="45000"/>
          <a:p>
            <a:pPr>
              <a:lnSpc>
                <a:spcPct val="100000"/>
              </a:lnSpc>
            </a:pPr>
            <a:r>
              <a:rPr b="0" i="1" lang="en-US" sz="3200" spc="-1" strike="noStrike">
                <a:solidFill>
                  <a:srgbClr val="ebebeb"/>
                </a:solidFill>
                <a:uFill>
                  <a:solidFill>
                    <a:srgbClr val="ffffff"/>
                  </a:solidFill>
                </a:uFill>
                <a:latin typeface="Century Gothic"/>
                <a:ea typeface="DejaVu Sans"/>
              </a:rPr>
              <a:t>“</a:t>
            </a:r>
            <a:r>
              <a:rPr b="0" i="1" lang="en-US" sz="3200" spc="-1" strike="noStrike">
                <a:solidFill>
                  <a:srgbClr val="ebebeb"/>
                </a:solidFill>
                <a:uFill>
                  <a:solidFill>
                    <a:srgbClr val="ffffff"/>
                  </a:solidFill>
                </a:uFill>
                <a:latin typeface="Century Gothic"/>
                <a:ea typeface="DejaVu Sans"/>
              </a:rPr>
              <a:t>Initially, the primary DV of interest was risk-taking. We ran subjects in chunks and checked the effect along the way. It was something like 25 subjects run, then 10, then 7, then 5. Back then this did not seem like p-hacking. It seemed like saving money (assuming your effect size was big enough and p-value was the only issue)”</a:t>
            </a:r>
            <a:endParaRPr b="0" lang="en-US" sz="3200" spc="-1" strike="noStrike">
              <a:solidFill>
                <a:srgbClr val="ffffff"/>
              </a:solidFill>
              <a:uFill>
                <a:solidFill>
                  <a:srgbClr val="ffffff"/>
                </a:solidFill>
              </a:uFill>
              <a:latin typeface="Arial"/>
            </a:endParaRPr>
          </a:p>
          <a:p>
            <a:pPr>
              <a:lnSpc>
                <a:spcPct val="100000"/>
              </a:lnSpc>
            </a:pPr>
            <a:r>
              <a:rPr b="0" lang="en-US" sz="3200" spc="-1" strike="noStrike">
                <a:solidFill>
                  <a:srgbClr val="ebebeb"/>
                </a:solidFill>
                <a:uFill>
                  <a:solidFill>
                    <a:srgbClr val="ffffff"/>
                  </a:solidFill>
                </a:uFill>
                <a:latin typeface="Century Gothic"/>
                <a:ea typeface="DejaVu Sans"/>
              </a:rPr>
              <a:t>- Carney, 2016</a:t>
            </a:r>
            <a:endParaRPr b="0" lang="en-US" sz="3200" spc="-1" strike="noStrike">
              <a:solidFill>
                <a:srgbClr val="ffffff"/>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401120" y="1436040"/>
            <a:ext cx="9615240" cy="1878840"/>
          </a:xfrm>
          <a:prstGeom prst="rect">
            <a:avLst/>
          </a:prstGeom>
          <a:noFill/>
          <a:ln>
            <a:noFill/>
          </a:ln>
        </p:spPr>
        <p:style>
          <a:lnRef idx="0"/>
          <a:fillRef idx="0"/>
          <a:effectRef idx="0"/>
          <a:fontRef idx="minor"/>
        </p:style>
        <p:txBody>
          <a:bodyPr lIns="90000" rIns="90000" tIns="45000" bIns="45000"/>
          <a:p>
            <a:pPr>
              <a:lnSpc>
                <a:spcPct val="100000"/>
              </a:lnSpc>
            </a:pPr>
            <a:r>
              <a:rPr b="0" i="1" lang="en-US" sz="3200" spc="-1" strike="noStrike">
                <a:solidFill>
                  <a:srgbClr val="ebebeb"/>
                </a:solidFill>
                <a:uFill>
                  <a:solidFill>
                    <a:srgbClr val="ffffff"/>
                  </a:solidFill>
                </a:uFill>
                <a:latin typeface="Century Gothic"/>
                <a:ea typeface="DejaVu Sans"/>
              </a:rPr>
              <a:t>As evidence has come in over these past 2+ years, my views have updated to reflect the evidence. As such, I do not believe that “power pose” effects are real.</a:t>
            </a:r>
            <a:endParaRPr b="0" lang="en-US" sz="3200" spc="-1" strike="noStrike">
              <a:solidFill>
                <a:srgbClr val="ffffff"/>
              </a:solidFill>
              <a:uFill>
                <a:solidFill>
                  <a:srgbClr val="ffffff"/>
                </a:solidFill>
              </a:uFill>
              <a:latin typeface="Arial"/>
            </a:endParaRPr>
          </a:p>
          <a:p>
            <a:pPr>
              <a:lnSpc>
                <a:spcPct val="100000"/>
              </a:lnSpc>
            </a:pPr>
            <a:endParaRPr b="0" lang="en-US" sz="3200" spc="-1" strike="noStrike">
              <a:solidFill>
                <a:srgbClr val="ffffff"/>
              </a:solidFill>
              <a:uFill>
                <a:solidFill>
                  <a:srgbClr val="ffffff"/>
                </a:solidFill>
              </a:uFill>
              <a:latin typeface="Arial"/>
            </a:endParaRPr>
          </a:p>
          <a:p>
            <a:pPr>
              <a:lnSpc>
                <a:spcPct val="100000"/>
              </a:lnSpc>
            </a:pPr>
            <a:r>
              <a:rPr b="0" i="1" lang="en-US" sz="3200" spc="-1" strike="noStrike">
                <a:solidFill>
                  <a:srgbClr val="ebebeb"/>
                </a:solidFill>
                <a:uFill>
                  <a:solidFill>
                    <a:srgbClr val="ffffff"/>
                  </a:solidFill>
                </a:uFill>
                <a:latin typeface="Century Gothic"/>
                <a:ea typeface="DejaVu Sans"/>
              </a:rPr>
              <a:t>- Carney, 2016</a:t>
            </a:r>
            <a:endParaRPr b="0" lang="en-US" sz="3200" spc="-1" strike="noStrike">
              <a:solidFill>
                <a:srgbClr val="ffffff"/>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311480" y="27986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Cases</a:t>
            </a:r>
            <a:endParaRPr b="0" lang="en-US" sz="6600" spc="-1" strike="noStrike">
              <a:solidFill>
                <a:srgbClr val="ffffff"/>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1365480" y="18662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How to deal with problems with uncertain outcomes?</a:t>
            </a:r>
            <a:endParaRPr b="0" lang="en-US" sz="6600" spc="-1" strike="noStrike">
              <a:solidFill>
                <a:srgbClr val="ffffff"/>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365480" y="18662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Prospective decisions, but retrospective evaluations</a:t>
            </a:r>
            <a:endParaRPr b="0" lang="en-US" sz="6600" spc="-1" strike="noStrike">
              <a:solidFill>
                <a:srgbClr val="ffffff"/>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1243080" y="274932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ebebeb"/>
                </a:solidFill>
                <a:uFill>
                  <a:solidFill>
                    <a:srgbClr val="ffffff"/>
                  </a:solidFill>
                </a:uFill>
                <a:latin typeface="Century Gothic"/>
              </a:rPr>
              <a:t>Who am I?</a:t>
            </a:r>
            <a:endParaRPr b="0" lang="en-US" sz="5400" spc="-1" strike="noStrike">
              <a:solidFill>
                <a:srgbClr val="ffffff"/>
              </a:solidFill>
              <a:uFill>
                <a:solidFill>
                  <a:srgbClr val="ffffff"/>
                </a:solidFill>
              </a:uFill>
              <a:latin typeface="Arial"/>
            </a:endParaRPr>
          </a:p>
        </p:txBody>
      </p:sp>
      <p:pic>
        <p:nvPicPr>
          <p:cNvPr id="97" name="Picture 3" descr=""/>
          <p:cNvPicPr/>
          <p:nvPr/>
        </p:nvPicPr>
        <p:blipFill>
          <a:blip r:embed="rId1"/>
          <a:stretch/>
        </p:blipFill>
        <p:spPr>
          <a:xfrm>
            <a:off x="5333040" y="4150080"/>
            <a:ext cx="6438960" cy="220932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1365480" y="18662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Evaluate and discuss problems prospectively</a:t>
            </a:r>
            <a:endParaRPr b="0" lang="en-US" sz="6600" spc="-1" strike="noStrike">
              <a:solidFill>
                <a:srgbClr val="ffffff"/>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1365480" y="204552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Discuss and document WHY you make decisions</a:t>
            </a:r>
            <a:endParaRPr b="0" lang="en-US" sz="6600" spc="-1" strike="noStrike">
              <a:solidFill>
                <a:srgbClr val="ffffff"/>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Daily operations include</a:t>
            </a:r>
            <a:endParaRPr b="0" lang="en-US" sz="4200" spc="-1" strike="noStrike">
              <a:solidFill>
                <a:srgbClr val="ffffff"/>
              </a:solidFill>
              <a:uFill>
                <a:solidFill>
                  <a:srgbClr val="ffffff"/>
                </a:solidFill>
              </a:uFill>
              <a:latin typeface="Arial"/>
            </a:endParaRPr>
          </a:p>
        </p:txBody>
      </p:sp>
      <p:sp>
        <p:nvSpPr>
          <p:cNvPr id="151" name="CustomShape 2"/>
          <p:cNvSpPr/>
          <p:nvPr/>
        </p:nvSpPr>
        <p:spPr>
          <a:xfrm>
            <a:off x="1104120" y="1853280"/>
            <a:ext cx="8946000" cy="419472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Data sharing</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Negative results</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File drawer</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Researcher bias (e.g., confirmation bias)</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Sharing research materials</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Making mistakes</a:t>
            </a:r>
            <a:endParaRPr b="0" lang="en-US" sz="24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400" spc="-1" strike="noStrike">
                <a:solidFill>
                  <a:srgbClr val="ffffff"/>
                </a:solidFill>
                <a:uFill>
                  <a:solidFill>
                    <a:srgbClr val="ffffff"/>
                  </a:solidFill>
                </a:uFill>
                <a:latin typeface="Century Gothic"/>
                <a:ea typeface="DejaVu Sans"/>
              </a:rPr>
              <a:t>Research documentation</a:t>
            </a:r>
            <a:endParaRPr b="0" lang="en-US" sz="2400" spc="-1" strike="noStrike">
              <a:solidFill>
                <a:srgbClr val="ffffff"/>
              </a:solidFill>
              <a:uFill>
                <a:solidFill>
                  <a:srgbClr val="ffffff"/>
                </a:solidFill>
              </a:uFill>
              <a:latin typeface="Arial"/>
            </a:endParaRPr>
          </a:p>
          <a:p>
            <a:pPr>
              <a:lnSpc>
                <a:spcPct val="100000"/>
              </a:lnSpc>
              <a:spcBef>
                <a:spcPts val="1001"/>
              </a:spcBef>
            </a:pPr>
            <a:endParaRPr b="0" lang="en-US" sz="2400" spc="-1" strike="noStrike">
              <a:solidFill>
                <a:srgbClr val="ffffff"/>
              </a:solidFill>
              <a:uFill>
                <a:solidFill>
                  <a:srgbClr val="ffffff"/>
                </a:solidFill>
              </a:uFill>
              <a:latin typeface="Arial"/>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2" name="Table 1"/>
          <p:cNvGraphicFramePr/>
          <p:nvPr/>
        </p:nvGraphicFramePr>
        <p:xfrm>
          <a:off x="1027080" y="455400"/>
          <a:ext cx="10080000" cy="5370840"/>
        </p:xfrm>
        <a:graphic>
          <a:graphicData uri="http://schemas.openxmlformats.org/drawingml/2006/table">
            <a:tbl>
              <a:tblPr/>
              <a:tblGrid>
                <a:gridCol w="5058000"/>
                <a:gridCol w="5022360"/>
              </a:tblGrid>
              <a:tr h="74412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c>
                  <a:txBody>
                    <a:bodyPr lIns="100080" rIns="100080"/>
                    <a:p>
                      <a:pPr algn="ctr">
                        <a:lnSpc>
                          <a:spcPct val="200000"/>
                        </a:lnSpc>
                      </a:pPr>
                      <a:r>
                        <a:rPr b="1" lang="en-US" sz="2200" spc="-1" strike="noStrike">
                          <a:solidFill>
                            <a:srgbClr val="ffffff"/>
                          </a:solidFill>
                          <a:uFill>
                            <a:solidFill>
                              <a:srgbClr val="ffffff"/>
                            </a:solidFill>
                          </a:uFill>
                          <a:latin typeface="Century Gothic"/>
                        </a:rPr>
                        <a:t>Counternorm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7112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Particularism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7112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Secrecy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7112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Self-interestedness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7112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Dogmatism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7112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Administration</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7148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c>
                  <a:txBody>
                    <a:bodyPr lIns="100080" rIns="100080"/>
                    <a:p>
                      <a:pPr>
                        <a:lnSpc>
                          <a:spcPct val="200000"/>
                        </a:lnSpc>
                      </a:pPr>
                      <a:r>
                        <a:rPr b="0" lang="en-US" sz="2200" spc="-1" strike="noStrike">
                          <a:solidFill>
                            <a:srgbClr val="000000"/>
                          </a:solidFill>
                          <a:uFill>
                            <a:solidFill>
                              <a:srgbClr val="ffffff"/>
                            </a:solidFill>
                          </a:uFill>
                          <a:latin typeface="Century Gothic"/>
                        </a:rPr>
                        <a:t>Quantity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53" name="TextShape 2"/>
          <p:cNvSpPr txBox="1"/>
          <p:nvPr/>
        </p:nvSpPr>
        <p:spPr>
          <a:xfrm>
            <a:off x="1920240" y="6069600"/>
            <a:ext cx="8229600" cy="422640"/>
          </a:xfrm>
          <a:prstGeom prst="rect">
            <a:avLst/>
          </a:prstGeom>
          <a:noFill/>
          <a:ln>
            <a:noFill/>
          </a:ln>
        </p:spPr>
        <p:txBody>
          <a:bodyPr lIns="90000" rIns="90000" tIns="45000" bIns="45000"/>
          <a:p>
            <a:pPr algn="ctr"/>
            <a:r>
              <a:rPr b="0" lang="en-US" sz="2800" spc="-1" strike="noStrike">
                <a:solidFill>
                  <a:srgbClr val="ffffff"/>
                </a:solidFill>
                <a:uFill>
                  <a:solidFill>
                    <a:srgbClr val="ffffff"/>
                  </a:solidFill>
                </a:uFill>
                <a:latin typeface="Arial"/>
              </a:rPr>
              <a:t>Mertonian norms in science (e.g., Merton 1942)</a:t>
            </a:r>
            <a:endParaRPr b="0" lang="en-US" sz="2800" spc="-1" strike="noStrike">
              <a:solidFill>
                <a:srgbClr val="ffffff"/>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646200" y="452880"/>
            <a:ext cx="9403920" cy="1399680"/>
          </a:xfrm>
          <a:prstGeom prst="rect">
            <a:avLst/>
          </a:prstGeom>
          <a:noFill/>
          <a:ln>
            <a:noFill/>
          </a:ln>
        </p:spPr>
        <p:style>
          <a:lnRef idx="0"/>
          <a:fillRef idx="0"/>
          <a:effectRef idx="0"/>
          <a:fontRef idx="minor"/>
        </p:style>
      </p:sp>
      <p:sp>
        <p:nvSpPr>
          <p:cNvPr id="155" name="CustomShape 2"/>
          <p:cNvSpPr/>
          <p:nvPr/>
        </p:nvSpPr>
        <p:spPr>
          <a:xfrm>
            <a:off x="1103400" y="2053080"/>
            <a:ext cx="8946000" cy="4194720"/>
          </a:xfrm>
          <a:prstGeom prst="rect">
            <a:avLst/>
          </a:prstGeom>
          <a:noFill/>
          <a:ln>
            <a:noFill/>
          </a:ln>
        </p:spPr>
        <p:style>
          <a:lnRef idx="0"/>
          <a:fillRef idx="0"/>
          <a:effectRef idx="0"/>
          <a:fontRef idx="minor"/>
        </p:style>
      </p:sp>
      <p:pic>
        <p:nvPicPr>
          <p:cNvPr id="156" name="Picture 3" descr=""/>
          <p:cNvPicPr/>
          <p:nvPr/>
        </p:nvPicPr>
        <p:blipFill>
          <a:blip r:embed="rId1"/>
          <a:stretch/>
        </p:blipFill>
        <p:spPr>
          <a:xfrm>
            <a:off x="2157840" y="748080"/>
            <a:ext cx="7875360" cy="536112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1365480" y="23504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How do you compare?</a:t>
            </a:r>
            <a:endParaRPr b="0" lang="en-US" sz="6600" spc="-1" strike="noStrike">
              <a:solidFill>
                <a:srgbClr val="ffffff"/>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8"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59" name="CustomShape 2"/>
          <p:cNvSpPr/>
          <p:nvPr/>
        </p:nvSpPr>
        <p:spPr>
          <a:xfrm>
            <a:off x="6671880" y="3110040"/>
            <a:ext cx="5010840" cy="821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800" spc="-1" strike="noStrike">
                <a:solidFill>
                  <a:srgbClr val="ffffff"/>
                </a:solidFill>
                <a:uFill>
                  <a:solidFill>
                    <a:srgbClr val="ffffff"/>
                  </a:solidFill>
                </a:uFill>
                <a:latin typeface="Century Gothic"/>
                <a:ea typeface="DejaVu Sans"/>
              </a:rPr>
              <a:t>Transparency!</a:t>
            </a:r>
            <a:endParaRPr b="0" lang="en-US" sz="4800" spc="-1" strike="noStrike">
              <a:solidFill>
                <a:srgbClr val="ffffff"/>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0"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61" name="CustomShape 2"/>
          <p:cNvSpPr/>
          <p:nvPr/>
        </p:nvSpPr>
        <p:spPr>
          <a:xfrm>
            <a:off x="6721560" y="1448640"/>
            <a:ext cx="5010840" cy="5166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Improved documentation</a:t>
            </a:r>
            <a:endParaRPr b="0" lang="en-US" sz="2800" spc="-1" strike="noStrike">
              <a:solidFill>
                <a:srgbClr val="ffffff"/>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2"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63" name="CustomShape 2"/>
          <p:cNvSpPr/>
          <p:nvPr/>
        </p:nvSpPr>
        <p:spPr>
          <a:xfrm>
            <a:off x="6721560" y="2289960"/>
            <a:ext cx="5010840" cy="5166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Publicly share all findings</a:t>
            </a:r>
            <a:endParaRPr b="0" lang="en-US" sz="2800" spc="-1" strike="noStrike">
              <a:solidFill>
                <a:srgbClr val="ffffff"/>
              </a:solidFill>
              <a:uFill>
                <a:solidFill>
                  <a:srgbClr val="ffffff"/>
                </a:solidFill>
              </a:uFill>
              <a:latin typeface="Arial"/>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4"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65" name="CustomShape 2"/>
          <p:cNvSpPr/>
          <p:nvPr/>
        </p:nvSpPr>
        <p:spPr>
          <a:xfrm>
            <a:off x="6721560" y="3151800"/>
            <a:ext cx="5010840" cy="5166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Increased accountability</a:t>
            </a:r>
            <a:endParaRPr b="0" lang="en-US" sz="2800" spc="-1" strike="noStrike">
              <a:solidFill>
                <a:srgbClr val="ffffff"/>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1243080" y="2154600"/>
            <a:ext cx="9403920" cy="13996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uFill>
                  <a:solidFill>
                    <a:srgbClr val="ffffff"/>
                  </a:solidFill>
                </a:uFill>
                <a:latin typeface="Century Gothic"/>
              </a:rPr>
              <a:t>Interact during the workshop via</a:t>
            </a:r>
            <a:br/>
            <a:r>
              <a:rPr b="0" lang="en-US" sz="5400" spc="-1" strike="noStrike" u="sng">
                <a:solidFill>
                  <a:srgbClr val="ffffff"/>
                </a:solidFill>
                <a:uFill>
                  <a:solidFill>
                    <a:srgbClr val="ffffff"/>
                  </a:solidFill>
                </a:uFill>
                <a:latin typeface="Century Gothic"/>
                <a:hlinkClick r:id="rId1"/>
              </a:rPr>
              <a:t>ethics.pwall.nl</a:t>
            </a:r>
            <a:endParaRPr b="0" lang="en-US" sz="5400" spc="-1" strike="noStrike">
              <a:solidFill>
                <a:srgbClr val="ffffff"/>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6"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67" name="CustomShape 2"/>
          <p:cNvSpPr/>
          <p:nvPr/>
        </p:nvSpPr>
        <p:spPr>
          <a:xfrm>
            <a:off x="6721560" y="3913560"/>
            <a:ext cx="5010840" cy="9432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Sharing research promotes verification</a:t>
            </a:r>
            <a:endParaRPr b="0" lang="en-US" sz="2800" spc="-1" strike="noStrike">
              <a:solidFill>
                <a:srgbClr val="ffffff"/>
              </a:solidFill>
              <a:uFill>
                <a:solidFill>
                  <a:srgbClr val="ffffff"/>
                </a:solidFill>
              </a:uFill>
              <a:latin typeface="Arial"/>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8"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69" name="CustomShape 2"/>
          <p:cNvSpPr/>
          <p:nvPr/>
        </p:nvSpPr>
        <p:spPr>
          <a:xfrm>
            <a:off x="6721560" y="4956840"/>
            <a:ext cx="5010840" cy="13698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Improved project management by researchers</a:t>
            </a:r>
            <a:endParaRPr b="0" lang="en-US" sz="2800" spc="-1" strike="noStrike">
              <a:solidFill>
                <a:srgbClr val="ffffff"/>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0" name="Table 1"/>
          <p:cNvGraphicFramePr/>
          <p:nvPr/>
        </p:nvGraphicFramePr>
        <p:xfrm>
          <a:off x="1034640" y="477360"/>
          <a:ext cx="5057640" cy="4646520"/>
        </p:xfrm>
        <a:graphic>
          <a:graphicData uri="http://schemas.openxmlformats.org/drawingml/2006/table">
            <a:tbl>
              <a:tblPr/>
              <a:tblGrid>
                <a:gridCol w="5058000"/>
              </a:tblGrid>
              <a:tr h="523440">
                <a:tc>
                  <a:txBody>
                    <a:bodyPr lIns="100080" rIns="100080"/>
                    <a:p>
                      <a:pPr algn="ctr">
                        <a:lnSpc>
                          <a:spcPct val="200000"/>
                        </a:lnSpc>
                      </a:pPr>
                      <a:r>
                        <a:rPr b="1" lang="en-US" sz="2200" spc="-1" strike="noStrike">
                          <a:solidFill>
                            <a:srgbClr val="ffffff"/>
                          </a:solidFill>
                          <a:uFill>
                            <a:solidFill>
                              <a:srgbClr val="ffffff"/>
                            </a:solidFill>
                          </a:uFill>
                          <a:latin typeface="Century Gothic"/>
                        </a:rPr>
                        <a:t>Norm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000000"/>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Universalism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Communality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Disinterestedness</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Skepticism</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720000">
                <a:tc>
                  <a:txBody>
                    <a:bodyPr lIns="100080" rIns="100080"/>
                    <a:p>
                      <a:pPr>
                        <a:lnSpc>
                          <a:spcPct val="200000"/>
                        </a:lnSpc>
                      </a:pPr>
                      <a:r>
                        <a:rPr b="0" lang="en-US" sz="2200" spc="-1" strike="noStrike">
                          <a:solidFill>
                            <a:srgbClr val="000000"/>
                          </a:solidFill>
                          <a:uFill>
                            <a:solidFill>
                              <a:srgbClr val="ffffff"/>
                            </a:solidFill>
                          </a:uFill>
                          <a:latin typeface="Century Gothic"/>
                        </a:rPr>
                        <a:t>Governance</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r h="523440">
                <a:tc>
                  <a:txBody>
                    <a:bodyPr lIns="100080" rIns="100080"/>
                    <a:p>
                      <a:pPr>
                        <a:lnSpc>
                          <a:spcPct val="200000"/>
                        </a:lnSpc>
                      </a:pPr>
                      <a:r>
                        <a:rPr b="0" lang="en-US" sz="2200" spc="-1" strike="noStrike">
                          <a:solidFill>
                            <a:srgbClr val="000000"/>
                          </a:solidFill>
                          <a:uFill>
                            <a:solidFill>
                              <a:srgbClr val="ffffff"/>
                            </a:solidFill>
                          </a:uFill>
                          <a:latin typeface="Century Gothic"/>
                        </a:rPr>
                        <a:t>Quality</a:t>
                      </a:r>
                      <a:endParaRPr b="0" lang="en-US" sz="2200" spc="-1" strike="noStrike">
                        <a:solidFill>
                          <a:srgbClr val="ffffff"/>
                        </a:solidFill>
                        <a:uFill>
                          <a:solidFill>
                            <a:srgbClr val="ffffff"/>
                          </a:solidFill>
                        </a:uFill>
                        <a:latin typeface="Arial"/>
                      </a:endParaRPr>
                    </a:p>
                  </a:txBody>
                  <a:tcPr marL="100080" marR="100080">
                    <a:lnL w="12240">
                      <a:solidFill>
                        <a:srgbClr val="b31166"/>
                      </a:solidFill>
                    </a:lnL>
                    <a:lnR w="12240">
                      <a:solidFill>
                        <a:srgbClr val="b31166"/>
                      </a:solidFill>
                    </a:lnR>
                    <a:lnT w="12240">
                      <a:solidFill>
                        <a:srgbClr val="b31166"/>
                      </a:solidFill>
                    </a:lnT>
                    <a:lnB w="12240">
                      <a:solidFill>
                        <a:srgbClr val="b31166"/>
                      </a:solidFill>
                    </a:lnB>
                    <a:solidFill>
                      <a:srgbClr val="ffffff"/>
                    </a:solidFill>
                  </a:tcPr>
                </a:tc>
              </a:tr>
            </a:tbl>
          </a:graphicData>
        </a:graphic>
      </p:graphicFrame>
      <p:sp>
        <p:nvSpPr>
          <p:cNvPr id="171" name="CustomShape 2"/>
          <p:cNvSpPr/>
          <p:nvPr/>
        </p:nvSpPr>
        <p:spPr>
          <a:xfrm>
            <a:off x="6733440" y="5328720"/>
            <a:ext cx="5010840" cy="13698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ffffff"/>
              </a:buClr>
              <a:buFont typeface="Arial"/>
              <a:buChar char="•"/>
            </a:pPr>
            <a:r>
              <a:rPr b="0" lang="en-US" sz="2800" spc="-1" strike="noStrike">
                <a:solidFill>
                  <a:srgbClr val="ffffff"/>
                </a:solidFill>
                <a:uFill>
                  <a:solidFill>
                    <a:srgbClr val="ffffff"/>
                  </a:solidFill>
                </a:uFill>
                <a:latin typeface="Century Gothic"/>
                <a:ea typeface="DejaVu Sans"/>
              </a:rPr>
              <a:t>Increased quality as a consequence of other norms</a:t>
            </a:r>
            <a:endParaRPr b="0" lang="en-US" sz="2800" spc="-1" strike="noStrike">
              <a:solidFill>
                <a:srgbClr val="ffffff"/>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742320" y="2194560"/>
            <a:ext cx="3667680" cy="2100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ffffff"/>
                </a:solidFill>
                <a:uFill>
                  <a:solidFill>
                    <a:srgbClr val="ffffff"/>
                  </a:solidFill>
                </a:uFill>
                <a:latin typeface="Century Gothic"/>
                <a:ea typeface="DejaVu Sans"/>
              </a:rPr>
              <a:t>Open Science Framework</a:t>
            </a:r>
            <a:endParaRPr b="0" lang="en-US" sz="4400" spc="-1" strike="noStrike">
              <a:solidFill>
                <a:srgbClr val="ffffff"/>
              </a:solidFill>
              <a:uFill>
                <a:solidFill>
                  <a:srgbClr val="ffffff"/>
                </a:solidFill>
              </a:uFill>
              <a:latin typeface="Arial"/>
            </a:endParaRPr>
          </a:p>
        </p:txBody>
      </p:sp>
      <p:sp>
        <p:nvSpPr>
          <p:cNvPr id="173" name="CustomShape 2"/>
          <p:cNvSpPr/>
          <p:nvPr/>
        </p:nvSpPr>
        <p:spPr>
          <a:xfrm>
            <a:off x="7392240" y="2194560"/>
            <a:ext cx="3667680" cy="2100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ffffff"/>
                </a:solidFill>
                <a:uFill>
                  <a:solidFill>
                    <a:srgbClr val="ffffff"/>
                  </a:solidFill>
                </a:uFill>
                <a:latin typeface="Century Gothic"/>
                <a:ea typeface="DejaVu Sans"/>
              </a:rPr>
              <a:t>Dropbox project folder</a:t>
            </a:r>
            <a:endParaRPr b="0" lang="en-US" sz="4400" spc="-1" strike="noStrike">
              <a:solidFill>
                <a:srgbClr val="ffffff"/>
              </a:solidFill>
              <a:uFill>
                <a:solidFill>
                  <a:srgbClr val="ffffff"/>
                </a:solidFill>
              </a:uFill>
              <a:latin typeface="Arial"/>
            </a:endParaRPr>
          </a:p>
        </p:txBody>
      </p:sp>
      <p:sp>
        <p:nvSpPr>
          <p:cNvPr id="174" name="CustomShape 3"/>
          <p:cNvSpPr/>
          <p:nvPr/>
        </p:nvSpPr>
        <p:spPr>
          <a:xfrm>
            <a:off x="4410720" y="3256560"/>
            <a:ext cx="2980800" cy="360"/>
          </a:xfrm>
          <a:custGeom>
            <a:avLst/>
            <a:gdLst/>
            <a:ahLst/>
            <a:rect l="l" t="t" r="r" b="b"/>
            <a:pathLst>
              <a:path w="21600" h="21600">
                <a:moveTo>
                  <a:pt x="0" y="0"/>
                </a:moveTo>
                <a:lnTo>
                  <a:pt x="21600" y="21600"/>
                </a:lnTo>
              </a:path>
            </a:pathLst>
          </a:custGeom>
          <a:noFill/>
          <a:ln w="76320">
            <a:solidFill>
              <a:srgbClr val="ffffff"/>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742320" y="2194560"/>
            <a:ext cx="3667680" cy="2100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ffffff"/>
                </a:solidFill>
                <a:uFill>
                  <a:solidFill>
                    <a:srgbClr val="ffffff"/>
                  </a:solidFill>
                </a:uFill>
                <a:latin typeface="Century Gothic"/>
                <a:ea typeface="DejaVu Sans"/>
              </a:rPr>
              <a:t>Open Science Framework</a:t>
            </a:r>
            <a:endParaRPr b="0" lang="en-US" sz="4400" spc="-1" strike="noStrike">
              <a:solidFill>
                <a:srgbClr val="ffffff"/>
              </a:solidFill>
              <a:uFill>
                <a:solidFill>
                  <a:srgbClr val="ffffff"/>
                </a:solidFill>
              </a:uFill>
              <a:latin typeface="Arial"/>
            </a:endParaRPr>
          </a:p>
        </p:txBody>
      </p:sp>
      <p:sp>
        <p:nvSpPr>
          <p:cNvPr id="176" name="CustomShape 2"/>
          <p:cNvSpPr/>
          <p:nvPr/>
        </p:nvSpPr>
        <p:spPr>
          <a:xfrm>
            <a:off x="7392240" y="2194560"/>
            <a:ext cx="3667680" cy="2100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ffffff"/>
                </a:solidFill>
                <a:uFill>
                  <a:solidFill>
                    <a:srgbClr val="ffffff"/>
                  </a:solidFill>
                </a:uFill>
                <a:latin typeface="Century Gothic"/>
                <a:ea typeface="DejaVu Sans"/>
              </a:rPr>
              <a:t>Dropbox project folder</a:t>
            </a:r>
            <a:endParaRPr b="0" lang="en-US" sz="4400" spc="-1" strike="noStrike">
              <a:solidFill>
                <a:srgbClr val="ffffff"/>
              </a:solidFill>
              <a:uFill>
                <a:solidFill>
                  <a:srgbClr val="ffffff"/>
                </a:solidFill>
              </a:uFill>
              <a:latin typeface="Arial"/>
            </a:endParaRPr>
          </a:p>
        </p:txBody>
      </p:sp>
      <p:sp>
        <p:nvSpPr>
          <p:cNvPr id="177" name="CustomShape 3"/>
          <p:cNvSpPr/>
          <p:nvPr/>
        </p:nvSpPr>
        <p:spPr>
          <a:xfrm>
            <a:off x="4410720" y="3256560"/>
            <a:ext cx="2980800" cy="360"/>
          </a:xfrm>
          <a:custGeom>
            <a:avLst/>
            <a:gdLst/>
            <a:ahLst/>
            <a:rect l="l" t="t" r="r" b="b"/>
            <a:pathLst>
              <a:path w="21600" h="21600">
                <a:moveTo>
                  <a:pt x="0" y="0"/>
                </a:moveTo>
                <a:lnTo>
                  <a:pt x="21600" y="21600"/>
                </a:lnTo>
              </a:path>
            </a:pathLst>
          </a:custGeom>
          <a:noFill/>
          <a:ln w="7632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178" name="CustomShape 4"/>
          <p:cNvSpPr/>
          <p:nvPr/>
        </p:nvSpPr>
        <p:spPr>
          <a:xfrm>
            <a:off x="2844360" y="2656080"/>
            <a:ext cx="6113160" cy="118728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0" lang="en-US" sz="7200" spc="-1" strike="noStrike">
                <a:solidFill>
                  <a:srgbClr val="ff0000"/>
                </a:solidFill>
                <a:uFill>
                  <a:solidFill>
                    <a:srgbClr val="ffffff"/>
                  </a:solidFill>
                </a:uFill>
                <a:latin typeface="Century Gothic"/>
                <a:ea typeface="DejaVu Sans"/>
              </a:rPr>
              <a:t>Example</a:t>
            </a:r>
            <a:endParaRPr b="0" lang="en-US" sz="7200" spc="-1" strike="noStrike">
              <a:solidFill>
                <a:srgbClr val="ffffff"/>
              </a:solidFill>
              <a:uFill>
                <a:solidFill>
                  <a:srgbClr val="ffffff"/>
                </a:solidFill>
              </a:uFill>
              <a:latin typeface="Arial"/>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1293840" y="19202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What to do when confronted with potential breaches?</a:t>
            </a:r>
            <a:endParaRPr b="0" lang="en-US" sz="6600" spc="-1" strike="noStrike">
              <a:solidFill>
                <a:srgbClr val="ffffff"/>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508760" y="267300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Pubpeer example</a:t>
            </a:r>
            <a:endParaRPr b="0" lang="en-US" sz="6600" spc="-1" strike="noStrike">
              <a:solidFill>
                <a:srgbClr val="ffffff"/>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1508760" y="267300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Pubpeer example</a:t>
            </a:r>
            <a:endParaRPr b="0" lang="en-US" sz="6600" spc="-1" strike="noStrike">
              <a:solidFill>
                <a:srgbClr val="ffffff"/>
              </a:solidFill>
              <a:uFill>
                <a:solidFill>
                  <a:srgbClr val="ffffff"/>
                </a:solidFill>
              </a:uFill>
              <a:latin typeface="Arial"/>
            </a:endParaRPr>
          </a:p>
        </p:txBody>
      </p:sp>
      <p:pic>
        <p:nvPicPr>
          <p:cNvPr id="182" name="Picture 2" descr=""/>
          <p:cNvPicPr/>
          <p:nvPr/>
        </p:nvPicPr>
        <p:blipFill>
          <a:blip r:embed="rId1"/>
          <a:stretch/>
        </p:blipFill>
        <p:spPr>
          <a:xfrm>
            <a:off x="1508760" y="179280"/>
            <a:ext cx="9010080" cy="6485760"/>
          </a:xfrm>
          <a:prstGeom prst="rect">
            <a:avLst/>
          </a:prstGeom>
          <a:ln>
            <a:noFill/>
          </a:ln>
        </p:spPr>
      </p:pic>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Picture 1" descr=""/>
          <p:cNvPicPr/>
          <p:nvPr/>
        </p:nvPicPr>
        <p:blipFill>
          <a:blip r:embed="rId1"/>
          <a:stretch/>
        </p:blipFill>
        <p:spPr>
          <a:xfrm>
            <a:off x="2271240" y="480600"/>
            <a:ext cx="7648920" cy="5896080"/>
          </a:xfrm>
          <a:prstGeom prst="rect">
            <a:avLst/>
          </a:prstGeom>
          <a:ln>
            <a:noFill/>
          </a:ln>
        </p:spPr>
      </p:pic>
      <p:sp>
        <p:nvSpPr>
          <p:cNvPr id="184" name="CustomShape 1"/>
          <p:cNvSpPr/>
          <p:nvPr/>
        </p:nvSpPr>
        <p:spPr>
          <a:xfrm>
            <a:off x="2982240" y="2259000"/>
            <a:ext cx="6937920" cy="69948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0000"/>
                </a:solidFill>
                <a:uFill>
                  <a:solidFill>
                    <a:srgbClr val="ffffff"/>
                  </a:solidFill>
                </a:uFill>
                <a:latin typeface="Century Gothic"/>
                <a:ea typeface="DejaVu Sans"/>
              </a:rPr>
              <a:t>Posted on June 6</a:t>
            </a:r>
            <a:r>
              <a:rPr b="0" lang="en-US" sz="4000" spc="-1" strike="noStrike" baseline="30000">
                <a:solidFill>
                  <a:srgbClr val="ff0000"/>
                </a:solidFill>
                <a:uFill>
                  <a:solidFill>
                    <a:srgbClr val="ffffff"/>
                  </a:solidFill>
                </a:uFill>
                <a:latin typeface="Century Gothic"/>
                <a:ea typeface="DejaVu Sans"/>
              </a:rPr>
              <a:t>th</a:t>
            </a:r>
            <a:r>
              <a:rPr b="0" lang="en-US" sz="4000" spc="-1" strike="noStrike">
                <a:solidFill>
                  <a:srgbClr val="ff0000"/>
                </a:solidFill>
                <a:uFill>
                  <a:solidFill>
                    <a:srgbClr val="ffffff"/>
                  </a:solidFill>
                </a:uFill>
                <a:latin typeface="Century Gothic"/>
                <a:ea typeface="DejaVu Sans"/>
              </a:rPr>
              <a:t>, 2015</a:t>
            </a:r>
            <a:endParaRPr b="0" lang="en-US" sz="4000" spc="-1" strike="noStrike">
              <a:solidFill>
                <a:srgbClr val="ffffff"/>
              </a:solidFill>
              <a:uFill>
                <a:solidFill>
                  <a:srgbClr val="ffffff"/>
                </a:solidFill>
              </a:uFill>
              <a:latin typeface="Arial"/>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Picture 2" descr=""/>
          <p:cNvPicPr/>
          <p:nvPr/>
        </p:nvPicPr>
        <p:blipFill>
          <a:blip r:embed="rId1"/>
          <a:stretch/>
        </p:blipFill>
        <p:spPr>
          <a:xfrm>
            <a:off x="2089440" y="356400"/>
            <a:ext cx="8362800" cy="6284520"/>
          </a:xfrm>
          <a:prstGeom prst="rect">
            <a:avLst/>
          </a:prstGeom>
          <a:ln>
            <a:noFill/>
          </a:ln>
        </p:spPr>
      </p:pic>
      <p:sp>
        <p:nvSpPr>
          <p:cNvPr id="186" name="CustomShape 1"/>
          <p:cNvSpPr/>
          <p:nvPr/>
        </p:nvSpPr>
        <p:spPr>
          <a:xfrm>
            <a:off x="8121960" y="968040"/>
            <a:ext cx="45000" cy="4500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87" name="CustomShape 2"/>
          <p:cNvSpPr/>
          <p:nvPr/>
        </p:nvSpPr>
        <p:spPr>
          <a:xfrm>
            <a:off x="3514320" y="1625400"/>
            <a:ext cx="6937920" cy="69948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ff0000"/>
                </a:solidFill>
                <a:uFill>
                  <a:solidFill>
                    <a:srgbClr val="ffffff"/>
                  </a:solidFill>
                </a:uFill>
                <a:latin typeface="Century Gothic"/>
                <a:ea typeface="DejaVu Sans"/>
              </a:rPr>
              <a:t>Posted ~August 12, 2015</a:t>
            </a:r>
            <a:endParaRPr b="0" lang="en-US" sz="4000" spc="-1" strike="noStrike">
              <a:solidFill>
                <a:srgbClr val="ffffff"/>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189800" y="3261240"/>
            <a:ext cx="9615240" cy="187884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6600" spc="-1" strike="noStrike">
                <a:solidFill>
                  <a:srgbClr val="ebebeb"/>
                </a:solidFill>
                <a:uFill>
                  <a:solidFill>
                    <a:srgbClr val="ffffff"/>
                  </a:solidFill>
                </a:uFill>
                <a:latin typeface="Century Gothic"/>
              </a:rPr>
              <a:t>What are your beliefs about research practice?</a:t>
            </a:r>
            <a:endParaRPr b="0" lang="en-US" sz="6600" spc="-1" strike="noStrike">
              <a:solidFill>
                <a:srgbClr val="ffffff"/>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Take aways</a:t>
            </a:r>
            <a:endParaRPr b="0" lang="en-US" sz="4200" spc="-1" strike="noStrike">
              <a:solidFill>
                <a:srgbClr val="ffffff"/>
              </a:solidFill>
              <a:uFill>
                <a:solidFill>
                  <a:srgbClr val="ffffff"/>
                </a:solidFill>
              </a:uFill>
              <a:latin typeface="Arial"/>
            </a:endParaRPr>
          </a:p>
        </p:txBody>
      </p:sp>
      <p:sp>
        <p:nvSpPr>
          <p:cNvPr id="189"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Ethics and integrity are very different</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Ethics is a (daily!) struggle</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Being transparent about your research is the easiest way to take responsibility, improve accountability, but also increase credibility</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What is ethical is determined prospectively, taking into account potential outcomes, but not retrospectively. Decisions cannot and should not be evaluated purely on hindsight</a:t>
            </a:r>
            <a:endParaRPr b="0" lang="en-US" sz="2000" spc="-1" strike="noStrike">
              <a:solidFill>
                <a:srgbClr val="ffffff"/>
              </a:solidFill>
              <a:uFill>
                <a:solidFill>
                  <a:srgbClr val="ffffff"/>
                </a:solidFill>
              </a:uFill>
              <a:latin typeface="Arial"/>
            </a:endParaRPr>
          </a:p>
          <a:p>
            <a:pPr marL="343080" indent="-342360">
              <a:lnSpc>
                <a:spcPct val="100000"/>
              </a:lnSpc>
              <a:spcBef>
                <a:spcPts val="1001"/>
              </a:spcBef>
              <a:buClr>
                <a:srgbClr val="ef53a5"/>
              </a:buClr>
              <a:buSzPct val="80000"/>
              <a:buFont typeface="Wingdings 3" charset="2"/>
              <a:buChar char=""/>
            </a:pPr>
            <a:r>
              <a:rPr b="0" lang="en-US" sz="2000" spc="-1" strike="noStrike">
                <a:solidFill>
                  <a:srgbClr val="ffffff"/>
                </a:solidFill>
                <a:uFill>
                  <a:solidFill>
                    <a:srgbClr val="ffffff"/>
                  </a:solidFill>
                </a:uFill>
                <a:latin typeface="Century Gothic"/>
              </a:rPr>
              <a:t>Ethics not universal, so continuous discussion important</a:t>
            </a:r>
            <a:endParaRPr b="0" lang="en-US" sz="2000" spc="-1" strike="noStrike">
              <a:solidFill>
                <a:srgbClr val="ffffff"/>
              </a:solidFill>
              <a:uFill>
                <a:solidFill>
                  <a:srgbClr val="ffffff"/>
                </a:solidFill>
              </a:uFill>
              <a:latin typeface="Arial"/>
            </a:endParaRPr>
          </a:p>
          <a:p>
            <a:pPr>
              <a:lnSpc>
                <a:spcPct val="100000"/>
              </a:lnSpc>
              <a:spcBef>
                <a:spcPts val="1001"/>
              </a:spcBef>
            </a:pPr>
            <a:endParaRPr b="0" lang="en-US" sz="2000" spc="-1" strike="noStrike">
              <a:solidFill>
                <a:srgbClr val="ffffff"/>
              </a:solidFill>
              <a:uFill>
                <a:solidFill>
                  <a:srgbClr val="ffffff"/>
                </a:solidFill>
              </a:uFill>
              <a:latin typeface="Arial"/>
            </a:endParaRPr>
          </a:p>
          <a:p>
            <a:pPr>
              <a:lnSpc>
                <a:spcPct val="100000"/>
              </a:lnSpc>
              <a:spcBef>
                <a:spcPts val="1001"/>
              </a:spcBef>
            </a:pPr>
            <a:endParaRPr b="0" lang="en-US" sz="2000" spc="-1" strike="noStrike">
              <a:solidFill>
                <a:srgbClr val="ffffff"/>
              </a:solidFill>
              <a:uFill>
                <a:solidFill>
                  <a:srgbClr val="ffffff"/>
                </a:solidFill>
              </a:uFill>
              <a:latin typeface="Arial"/>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3" descr=""/>
          <p:cNvPicPr/>
          <p:nvPr/>
        </p:nvPicPr>
        <p:blipFill>
          <a:blip r:embed="rId1"/>
          <a:stretch/>
        </p:blipFill>
        <p:spPr>
          <a:xfrm>
            <a:off x="2231280" y="0"/>
            <a:ext cx="6991200" cy="699120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1311480" y="2798640"/>
            <a:ext cx="9615240" cy="1878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6600" spc="-1" strike="noStrike">
                <a:solidFill>
                  <a:srgbClr val="ebebeb"/>
                </a:solidFill>
                <a:uFill>
                  <a:solidFill>
                    <a:srgbClr val="ffffff"/>
                  </a:solidFill>
                </a:uFill>
                <a:latin typeface="Century Gothic"/>
                <a:ea typeface="DejaVu Sans"/>
              </a:rPr>
              <a:t>Anecdotes of your own?</a:t>
            </a:r>
            <a:endParaRPr b="0" lang="en-US" sz="6600" spc="-1" strike="noStrike">
              <a:solidFill>
                <a:srgbClr val="ffffff"/>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1189800" y="3261240"/>
            <a:ext cx="9615240" cy="187884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US" sz="6600" spc="-1" strike="noStrike">
                <a:solidFill>
                  <a:srgbClr val="ebebeb"/>
                </a:solidFill>
                <a:uFill>
                  <a:solidFill>
                    <a:srgbClr val="ffffff"/>
                  </a:solidFill>
                </a:uFill>
                <a:latin typeface="Century Gothic"/>
              </a:rPr>
              <a:t>Future standards will be set by our generation of PhDs</a:t>
            </a:r>
            <a:endParaRPr b="0" lang="en-US" sz="6600" spc="-1" strike="noStrike">
              <a:solidFill>
                <a:srgbClr val="ffffff"/>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646776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Falsification</a:t>
            </a:r>
            <a:br/>
            <a:r>
              <a:rPr b="0" lang="en-US" sz="7200" spc="-1" strike="noStrike">
                <a:solidFill>
                  <a:srgbClr val="ebebeb"/>
                </a:solidFill>
                <a:uFill>
                  <a:solidFill>
                    <a:srgbClr val="ffffff"/>
                  </a:solidFill>
                </a:uFill>
                <a:latin typeface="Century Gothic"/>
              </a:rPr>
              <a:t>Fabrication</a:t>
            </a:r>
            <a:br/>
            <a:r>
              <a:rPr b="0" lang="en-US" sz="7200" spc="-1" strike="noStrike">
                <a:solidFill>
                  <a:srgbClr val="ebebeb"/>
                </a:solidFill>
                <a:uFill>
                  <a:solidFill>
                    <a:srgbClr val="ffffff"/>
                  </a:solidFill>
                </a:uFill>
                <a:latin typeface="Century Gothic"/>
              </a:rPr>
              <a:t>Plagiarism</a:t>
            </a:r>
            <a:endParaRPr b="0" lang="en-US" sz="7200" spc="-1" strike="noStrike">
              <a:solidFill>
                <a:srgbClr val="ffffff"/>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81252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R</a:t>
            </a:r>
            <a:br/>
            <a:r>
              <a:rPr b="0" lang="en-US" sz="7200" spc="-1" strike="noStrike">
                <a:solidFill>
                  <a:srgbClr val="ebebeb"/>
                </a:solidFill>
                <a:uFill>
                  <a:solidFill>
                    <a:srgbClr val="ffffff"/>
                  </a:solidFill>
                </a:uFill>
                <a:latin typeface="Century Gothic"/>
              </a:rPr>
              <a:t>C</a:t>
            </a:r>
            <a:br/>
            <a:r>
              <a:rPr b="0" lang="en-US" sz="7200" spc="-1" strike="noStrike">
                <a:solidFill>
                  <a:srgbClr val="ebebeb"/>
                </a:solidFill>
                <a:uFill>
                  <a:solidFill>
                    <a:srgbClr val="ffffff"/>
                  </a:solidFill>
                </a:uFill>
                <a:latin typeface="Century Gothic"/>
              </a:rPr>
              <a:t>R</a:t>
            </a:r>
            <a:endParaRPr b="0" lang="en-US" sz="7200" spc="-1" strike="noStrike">
              <a:solidFill>
                <a:srgbClr val="ffffff"/>
              </a:solidFill>
              <a:uFill>
                <a:solidFill>
                  <a:srgbClr val="ffffff"/>
                </a:solidFill>
              </a:uFill>
              <a:latin typeface="Arial"/>
            </a:endParaRPr>
          </a:p>
        </p:txBody>
      </p:sp>
      <p:sp>
        <p:nvSpPr>
          <p:cNvPr id="103" name="CustomShape 2"/>
          <p:cNvSpPr/>
          <p:nvPr/>
        </p:nvSpPr>
        <p:spPr>
          <a:xfrm>
            <a:off x="1028016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ea typeface="DejaVu Sans"/>
              </a:rPr>
              <a:t>F</a:t>
            </a:r>
            <a:br/>
            <a:r>
              <a:rPr b="0" lang="en-US" sz="7200" spc="-1" strike="noStrike">
                <a:solidFill>
                  <a:srgbClr val="ebebeb"/>
                </a:solidFill>
                <a:uFill>
                  <a:solidFill>
                    <a:srgbClr val="ffffff"/>
                  </a:solidFill>
                </a:uFill>
                <a:latin typeface="Century Gothic"/>
                <a:ea typeface="DejaVu Sans"/>
              </a:rPr>
              <a:t>F</a:t>
            </a:r>
            <a:br/>
            <a:r>
              <a:rPr b="0" lang="en-US" sz="7200" spc="-1" strike="noStrike">
                <a:solidFill>
                  <a:srgbClr val="ebebeb"/>
                </a:solidFill>
                <a:uFill>
                  <a:solidFill>
                    <a:srgbClr val="ffffff"/>
                  </a:solidFill>
                </a:uFill>
                <a:latin typeface="Century Gothic"/>
                <a:ea typeface="DejaVu Sans"/>
              </a:rPr>
              <a:t>P</a:t>
            </a:r>
            <a:endParaRPr b="0" lang="en-US" sz="7200" spc="-1" strike="noStrike">
              <a:solidFill>
                <a:srgbClr val="ffffff"/>
              </a:solidFill>
              <a:uFill>
                <a:solidFill>
                  <a:srgbClr val="ffffff"/>
                </a:solidFill>
              </a:uFill>
              <a:latin typeface="Arial"/>
            </a:endParaRPr>
          </a:p>
        </p:txBody>
      </p:sp>
      <p:sp>
        <p:nvSpPr>
          <p:cNvPr id="104" name="CustomShape 3"/>
          <p:cNvSpPr/>
          <p:nvPr/>
        </p:nvSpPr>
        <p:spPr>
          <a:xfrm>
            <a:off x="2278800" y="3424680"/>
            <a:ext cx="7525440" cy="360"/>
          </a:xfrm>
          <a:custGeom>
            <a:avLst/>
            <a:gdLst/>
            <a:ahLst/>
            <a:rect l="l" t="t" r="r" b="b"/>
            <a:pathLst>
              <a:path w="21600" h="21600">
                <a:moveTo>
                  <a:pt x="0" y="0"/>
                </a:moveTo>
                <a:lnTo>
                  <a:pt x="21600" y="21600"/>
                </a:lnTo>
              </a:path>
            </a:pathLst>
          </a:custGeom>
          <a:solidFill>
            <a:srgbClr val="ffffff"/>
          </a:solidFill>
          <a:ln w="76320">
            <a:solidFill>
              <a:srgbClr val="ffffff"/>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812520" y="1757160"/>
            <a:ext cx="572328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Responsible Conduct of Research</a:t>
            </a:r>
            <a:endParaRPr b="0" lang="en-US" sz="7200" spc="-1" strike="noStrike">
              <a:solidFill>
                <a:srgbClr val="ffffff"/>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_TilburgUniversity</Template>
  <TotalTime>3363</TotalTime>
  <Application>LibreOffice/5.3.6.1$Linux_X86_64 LibreOffice_project/30$Build-1</Application>
  <Words>728</Words>
  <Paragraphs>170</Paragraphs>
  <Company>Tilburg University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2015-10-18T11:31:24Z</dcterms:created>
  <dc:creator>C.H.J. Hartgerink</dc:creator>
  <dc:description/>
  <dc:language>en-US</dc:language>
  <cp:lastModifiedBy/>
  <dcterms:modified xsi:type="dcterms:W3CDTF">2017-10-04T10:58:38Z</dcterms:modified>
  <cp:revision>30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Tilburg University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52</vt:i4>
  </property>
</Properties>
</file>